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7" r:id="rId3"/>
    <p:sldId id="269" r:id="rId4"/>
    <p:sldId id="271" r:id="rId5"/>
    <p:sldId id="270" r:id="rId6"/>
    <p:sldId id="272" r:id="rId7"/>
    <p:sldId id="273" r:id="rId8"/>
    <p:sldId id="268" r:id="rId9"/>
    <p:sldId id="275" r:id="rId10"/>
    <p:sldId id="276" r:id="rId11"/>
    <p:sldId id="277" r:id="rId12"/>
    <p:sldId id="278" r:id="rId13"/>
    <p:sldId id="27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7466"/>
    <a:srgbClr val="691B4F"/>
    <a:srgbClr val="DEC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4" autoAdjust="0"/>
    <p:restoredTop sz="94651"/>
  </p:normalViewPr>
  <p:slideViewPr>
    <p:cSldViewPr snapToGrid="0" snapToObjects="1">
      <p:cViewPr varScale="1">
        <p:scale>
          <a:sx n="114" d="100"/>
          <a:sy n="114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3CBBD6-9F96-5E4D-87A0-03611439E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D926C-12AA-C744-8E57-CB4F9BF722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038848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</a:t>
            </a:r>
            <a:r>
              <a:rPr lang="es-ES" dirty="0"/>
              <a:t>Í</a:t>
            </a:r>
            <a:r>
              <a:rPr lang="en-US" dirty="0"/>
              <a:t>TULO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17B44-6DBB-FA4D-8600-0A1FEB0459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rgbClr val="DEC9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</a:t>
            </a:r>
            <a:r>
              <a:rPr lang="es-ES" dirty="0"/>
              <a:t>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4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AC46B4-A003-A245-9CD8-3EB5B3E02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9BFC0-ADA2-0941-87D0-EC1F75C86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DEC9A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D43D6-D328-AB40-B96C-B865166B6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7D02B-1ADE-0A41-AB0B-8DDF6223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E389-2A32-C04E-BBF1-77878F24907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8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E94D87-2C31-734A-AE90-9702A6BD4F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FD0A3F-A09F-054E-98ED-C4057B771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510" y="2420983"/>
            <a:ext cx="6461940" cy="1210491"/>
          </a:xfrm>
        </p:spPr>
        <p:txBody>
          <a:bodyPr anchor="ctr">
            <a:noAutofit/>
          </a:bodyPr>
          <a:lstStyle>
            <a:lvl1pPr>
              <a:defRPr sz="3000" b="1" i="0">
                <a:solidFill>
                  <a:srgbClr val="DEC9A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C25BE-108E-7A4E-880D-951F111B5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B96B1-CFEF-D342-B1D3-234C799D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1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605A75-C4A6-E444-9496-B9465531E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17ADD9-A300-3B45-8D00-67FAB7CB4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9FCE6-332E-6842-9000-CEF08C1D76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5"/>
            <a:ext cx="3604891" cy="1600200"/>
          </a:xfrm>
        </p:spPr>
        <p:txBody>
          <a:bodyPr anchor="b"/>
          <a:lstStyle>
            <a:lvl1pPr>
              <a:defRPr sz="3200" b="1" i="0">
                <a:solidFill>
                  <a:srgbClr val="691B4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F6E3-F52B-DC42-B4CB-4A34CCADF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2613E-A218-1740-943A-6DCF23BAD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333508"/>
            <a:ext cx="3604890" cy="2535479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F1EC3-2D2C-AD4B-A1E0-B2C4FC363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EBE-105B-0C41-98CF-2F1F2F105817}" type="datetimeFigureOut">
              <a:rPr lang="en-US" smtClean="0"/>
              <a:pPr/>
              <a:t>8/19/2019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19DA9-1164-9143-8472-246B92C47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A3258-D186-2D49-B169-D9A44CCF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E389-2A32-C04E-BBF1-77878F24907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1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507A36-9219-5748-A084-2C6328D8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78FB4-844D-4149-9ACF-9543B34E3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C8CA5-00A9-8347-9438-99F4728CC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37EBE-105B-0C41-98CF-2F1F2F105817}" type="datetimeFigureOut">
              <a:rPr lang="en-US" smtClean="0"/>
              <a:pPr/>
              <a:t>8/19/2019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BAF4-9667-0C4D-9328-6360C18AE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8228F-B53F-5347-B3E1-11BB783BC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AE389-2A32-C04E-BBF1-77878F24907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86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7.png"/><Relationship Id="rId4" Type="http://schemas.openxmlformats.org/officeDocument/2006/relationships/image" Target="../media/image33.jpeg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s://tecnologiaisostenibilitat.cus.upc.ed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http://www.joseacontreras.net/mexico/images/geografia/tiposclima.jpg" TargetMode="External"/><Relationship Id="rId7" Type="http://schemas.openxmlformats.org/officeDocument/2006/relationships/image" Target="http://www.visitingmexico.com.mx/mapas-mexico/images/mapa_mexico_temperaturas.gif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7.png"/><Relationship Id="rId5" Type="http://schemas.openxmlformats.org/officeDocument/2006/relationships/image" Target="http://mexicochannel.net/maps/rainfall.gif" TargetMode="External"/><Relationship Id="rId10" Type="http://schemas.openxmlformats.org/officeDocument/2006/relationships/image" Target="../media/image6.jpeg"/><Relationship Id="rId4" Type="http://schemas.openxmlformats.org/officeDocument/2006/relationships/image" Target="../media/image24.pn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2734-37FC-524F-8F43-F88AF5CEF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2358544"/>
            <a:ext cx="11049000" cy="861311"/>
          </a:xfrm>
        </p:spPr>
        <p:txBody>
          <a:bodyPr>
            <a:noAutofit/>
          </a:bodyPr>
          <a:lstStyle/>
          <a:p>
            <a:r>
              <a:rPr lang="es-MX" sz="4000" dirty="0"/>
              <a:t>Control de inundaciones urbanas:</a:t>
            </a:r>
            <a:br>
              <a:rPr lang="es-MX" sz="4000" dirty="0"/>
            </a:br>
            <a:r>
              <a:rPr lang="es-MX" sz="4000" dirty="0"/>
              <a:t>una acción prioritaria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2C1C19-F27D-A344-93A0-F67835F26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8"/>
            <a:ext cx="9144000" cy="1020762"/>
          </a:xfrm>
        </p:spPr>
        <p:txBody>
          <a:bodyPr/>
          <a:lstStyle/>
          <a:p>
            <a:r>
              <a:rPr lang="en-US" dirty="0"/>
              <a:t>Xóchitl Peñaloza Rueda</a:t>
            </a:r>
          </a:p>
          <a:p>
            <a:r>
              <a:rPr lang="es-MX" dirty="0"/>
              <a:t>Humberto Ramírez Rivera</a:t>
            </a:r>
            <a:endParaRPr lang="en-US" dirty="0"/>
          </a:p>
        </p:txBody>
      </p:sp>
      <p:grpSp>
        <p:nvGrpSpPr>
          <p:cNvPr id="6" name="Agrupar 5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4" name="Rectángulo 3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026" name="Picture 2" descr="Logo Consejo SITIMT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4 Imagen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027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8969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940454" y="1250887"/>
            <a:ext cx="7958923" cy="900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chemeClr val="tx1"/>
                </a:solidFill>
              </a:rPr>
              <a:t>Revisión de la infraestructura de drenaje pluvial</a:t>
            </a:r>
          </a:p>
        </p:txBody>
      </p:sp>
      <p:cxnSp>
        <p:nvCxnSpPr>
          <p:cNvPr id="4" name="156 Conector recto de flecha"/>
          <p:cNvCxnSpPr/>
          <p:nvPr/>
        </p:nvCxnSpPr>
        <p:spPr>
          <a:xfrm flipH="1">
            <a:off x="3817773" y="4635759"/>
            <a:ext cx="695325" cy="0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39" y="1701109"/>
            <a:ext cx="5952490" cy="36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08" y="1695555"/>
            <a:ext cx="2734310" cy="2104390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08" y="3960236"/>
            <a:ext cx="2790825" cy="2095500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28" y="5194628"/>
            <a:ext cx="2003600" cy="1427157"/>
          </a:xfrm>
          <a:prstGeom prst="rect">
            <a:avLst/>
          </a:prstGeom>
          <a:noFill/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r="6923" b="7822"/>
          <a:stretch/>
        </p:blipFill>
        <p:spPr bwMode="auto">
          <a:xfrm>
            <a:off x="887158" y="2649016"/>
            <a:ext cx="2266698" cy="2020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55" y="4765472"/>
            <a:ext cx="2263880" cy="1699891"/>
          </a:xfrm>
          <a:prstGeom prst="rect">
            <a:avLst/>
          </a:prstGeom>
          <a:noFill/>
        </p:spPr>
      </p:pic>
      <p:cxnSp>
        <p:nvCxnSpPr>
          <p:cNvPr id="11" name="155 Conector recto de flecha"/>
          <p:cNvCxnSpPr/>
          <p:nvPr/>
        </p:nvCxnSpPr>
        <p:spPr>
          <a:xfrm flipH="1">
            <a:off x="9726272" y="4639214"/>
            <a:ext cx="666750" cy="9525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2" name="155 Conector recto de flecha"/>
          <p:cNvCxnSpPr/>
          <p:nvPr/>
        </p:nvCxnSpPr>
        <p:spPr>
          <a:xfrm flipH="1">
            <a:off x="9993882" y="5714356"/>
            <a:ext cx="666750" cy="9525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grpSp>
        <p:nvGrpSpPr>
          <p:cNvPr id="13" name="Agrupar 8"/>
          <p:cNvGrpSpPr/>
          <p:nvPr/>
        </p:nvGrpSpPr>
        <p:grpSpPr>
          <a:xfrm>
            <a:off x="97971" y="-22476"/>
            <a:ext cx="12192000" cy="1157516"/>
            <a:chOff x="0" y="0"/>
            <a:chExt cx="12192000" cy="1157516"/>
          </a:xfrm>
        </p:grpSpPr>
        <p:sp>
          <p:nvSpPr>
            <p:cNvPr id="14" name="Rectángulo 13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5" name="Picture 2" descr="Logo Consejo SITIMTA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4 Imagen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7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9539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768369" y="1473467"/>
            <a:ext cx="5143500" cy="900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chemeClr val="tx1"/>
                </a:solidFill>
              </a:rPr>
              <a:t>Estudio hidrológico</a:t>
            </a: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67" y="1990384"/>
            <a:ext cx="5776454" cy="447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72" y="2689862"/>
            <a:ext cx="4827854" cy="2898137"/>
          </a:xfrm>
          <a:prstGeom prst="rect">
            <a:avLst/>
          </a:prstGeom>
        </p:spPr>
      </p:pic>
      <p:grpSp>
        <p:nvGrpSpPr>
          <p:cNvPr id="6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7" name="Rectángulo 6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8" name="Picture 2" descr="Logo Consejo SITIMTA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4 Imagen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0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ángulo 10"/>
          <p:cNvSpPr/>
          <p:nvPr/>
        </p:nvSpPr>
        <p:spPr>
          <a:xfrm>
            <a:off x="1769706" y="2375782"/>
            <a:ext cx="1545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err="1"/>
              <a:t>Subcuencas</a:t>
            </a:r>
            <a:r>
              <a:rPr lang="es-MX" sz="1600" b="1" dirty="0"/>
              <a:t> en la ciudad de Chetumal</a:t>
            </a:r>
          </a:p>
        </p:txBody>
      </p:sp>
    </p:spTree>
    <p:extLst>
      <p:ext uri="{BB962C8B-B14F-4D97-AF65-F5344CB8AC3E}">
        <p14:creationId xmlns:p14="http://schemas.microsoft.com/office/powerpoint/2010/main" val="37181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1147432" y="1545079"/>
            <a:ext cx="5143500" cy="900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chemeClr val="tx1"/>
                </a:solidFill>
              </a:rPr>
              <a:t>Análisis hidráulico</a:t>
            </a:r>
          </a:p>
        </p:txBody>
      </p:sp>
      <p:pic>
        <p:nvPicPr>
          <p:cNvPr id="4" name="Imagen 3" descr="E:\simulaciones CHETUMAL\Reporte de simulaciones\Resultados de imagenes\tr= 50 años sin colectores\ÁREAS DE INUNDACIÓN_SIN COLECTORES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59" y="2119719"/>
            <a:ext cx="4976714" cy="396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E:\simulaciones CHETUMAL\Reporte de simulaciones\Resultados de imagenes\tr= 50 años sin colectores\MAPA DE PELIGRO_SIN COLECTORES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73" y="2108956"/>
            <a:ext cx="5074553" cy="39851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7" name="Rectángulo 6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8" name="Picture 2" descr="Logo Consejo SITIMTA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4 Imagen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0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697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320746" y="2124026"/>
            <a:ext cx="5697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Limpieza y mantenimiento de drenes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Redimensionamiento de las alcantarillas</a:t>
            </a:r>
          </a:p>
        </p:txBody>
      </p:sp>
      <p:pic>
        <p:nvPicPr>
          <p:cNvPr id="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943" y="1336302"/>
            <a:ext cx="3565632" cy="277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00Chetumal2\FotosRecorridosColector\IMG_20120920_091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13" y="1759799"/>
            <a:ext cx="2464928" cy="18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340446" y="1309577"/>
            <a:ext cx="5143500" cy="900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Acciones implementadas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249" y="4266223"/>
            <a:ext cx="4253906" cy="222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28254" y="4399336"/>
            <a:ext cx="6804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Construcción de dos estanques de regulación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 err="1">
                <a:latin typeface="Arial" panose="020B0604020202020204" pitchFamily="34" charset="0"/>
                <a:cs typeface="Arial" panose="020B0604020202020204" pitchFamily="34" charset="0"/>
              </a:rPr>
              <a:t>Rebombeos</a:t>
            </a:r>
            <a:endParaRPr lang="es-ES_trad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Construcción de más colectores pluviales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9" name="Rectángulo 8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0" name="Picture 2" descr="Logo Consejo SITIMTA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4 Imagen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2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7390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BDD2A40-5B2E-4727-8816-2847BB314656}"/>
              </a:ext>
            </a:extLst>
          </p:cNvPr>
          <p:cNvSpPr/>
          <p:nvPr/>
        </p:nvSpPr>
        <p:spPr>
          <a:xfrm>
            <a:off x="4432868" y="2823497"/>
            <a:ext cx="3177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¡GRACIAS!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7" name="Rectángulo 6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8" name="Picture 2" descr="Logo Consejo SITIMT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4 Imagen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0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402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13925" y="1276047"/>
            <a:ext cx="4392824" cy="4745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MX" sz="11200" b="1" dirty="0">
                <a:solidFill>
                  <a:schemeClr val="tx1"/>
                </a:solidFill>
              </a:rPr>
              <a:t>Tipos de inundación</a:t>
            </a:r>
          </a:p>
          <a:p>
            <a:pPr marL="0" indent="0">
              <a:buNone/>
            </a:pPr>
            <a:endParaRPr lang="es-MX" sz="5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MX" b="1" dirty="0">
                <a:solidFill>
                  <a:schemeClr val="tx1"/>
                </a:solidFill>
              </a:rPr>
              <a:t>				</a:t>
            </a:r>
          </a:p>
          <a:p>
            <a:pPr marL="0" indent="0">
              <a:buNone/>
            </a:pPr>
            <a:r>
              <a:rPr lang="es-MX" b="1" dirty="0">
                <a:solidFill>
                  <a:schemeClr val="tx1"/>
                </a:solidFill>
              </a:rPr>
              <a:t>           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4547809" y="3252567"/>
            <a:ext cx="3670400" cy="2104344"/>
            <a:chOff x="4547809" y="3252567"/>
            <a:chExt cx="3670400" cy="2104344"/>
          </a:xfrm>
        </p:grpSpPr>
        <p:pic>
          <p:nvPicPr>
            <p:cNvPr id="1026" name="Picture 2" descr="https://www.elheraldodechihuahua.com.mx/local/region/lm03ku-urique.jpg/alternates/LANDSCAPE_768/uriqu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809" y="3252567"/>
              <a:ext cx="3373979" cy="210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ángulo 3"/>
            <p:cNvSpPr/>
            <p:nvPr/>
          </p:nvSpPr>
          <p:spPr>
            <a:xfrm>
              <a:off x="5826208" y="5079823"/>
              <a:ext cx="239200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https://www.elheraldodechihuahua.com.mx/local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8514631" y="3882568"/>
            <a:ext cx="3641689" cy="1993745"/>
            <a:chOff x="8514631" y="3882568"/>
            <a:chExt cx="3641689" cy="1993745"/>
          </a:xfrm>
        </p:grpSpPr>
        <p:pic>
          <p:nvPicPr>
            <p:cNvPr id="1028" name="Picture 4" descr="Resultado de imagen para inundacion guadalajar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4631" y="3882568"/>
              <a:ext cx="3497572" cy="1962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ángulo 4"/>
            <p:cNvSpPr/>
            <p:nvPr/>
          </p:nvSpPr>
          <p:spPr>
            <a:xfrm>
              <a:off x="10859937" y="5660869"/>
              <a:ext cx="129638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López-Dóriga DIGITAL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249973" y="2227635"/>
            <a:ext cx="3725890" cy="2143730"/>
            <a:chOff x="249973" y="2227635"/>
            <a:chExt cx="3725890" cy="2143730"/>
          </a:xfrm>
        </p:grpSpPr>
        <p:pic>
          <p:nvPicPr>
            <p:cNvPr id="1030" name="Picture 6" descr="‘Willa’ provoca lluvias intensas e inundaciones en Colim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07" y="2227635"/>
              <a:ext cx="3655156" cy="210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ángulo 6"/>
            <p:cNvSpPr/>
            <p:nvPr/>
          </p:nvSpPr>
          <p:spPr>
            <a:xfrm>
              <a:off x="249973" y="4155921"/>
              <a:ext cx="152317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800" dirty="0">
                  <a:solidFill>
                    <a:schemeClr val="bg1"/>
                  </a:solidFill>
                </a:rPr>
                <a:t>https://noticieros.televisa.com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9631678" y="3434943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Urbana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381288" y="2729347"/>
            <a:ext cx="3706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Desbordamiento de ríos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498492" y="1816668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Costera</a:t>
            </a:r>
          </a:p>
        </p:txBody>
      </p:sp>
      <p:grpSp>
        <p:nvGrpSpPr>
          <p:cNvPr id="12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13" name="Rectángulo 12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4" name="Picture 2" descr="Logo Consejo SITIMTA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4 Imagen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6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7373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391073" y="2111489"/>
            <a:ext cx="4572000" cy="940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altLang="es-MX" sz="2400" b="1" dirty="0">
                <a:solidFill>
                  <a:schemeClr val="tx1"/>
                </a:solidFill>
              </a:rPr>
              <a:t>Disminución de la infiltración</a:t>
            </a:r>
          </a:p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altLang="es-MX" sz="2400" b="1" dirty="0">
                <a:solidFill>
                  <a:schemeClr val="tx1"/>
                </a:solidFill>
              </a:rPr>
              <a:t>Incremento del escurrimiento</a:t>
            </a:r>
            <a:endParaRPr lang="es-ES" altLang="es-MX" sz="2400" b="1" dirty="0">
              <a:solidFill>
                <a:schemeClr val="tx1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1717" y="1168754"/>
            <a:ext cx="11688566" cy="74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es-MX" altLang="es-MX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Consecuencias del cambio de uso de suelo ante los escurrimientos</a:t>
            </a:r>
            <a:endParaRPr lang="es-ES" altLang="es-MX" sz="28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300585" y="2997597"/>
            <a:ext cx="46815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es-MX" altLang="es-MX" sz="16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Ciclo hidrológico en una cuenca urbana</a:t>
            </a:r>
            <a:endParaRPr lang="es-ES" altLang="es-MX" sz="160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59" y="2233785"/>
            <a:ext cx="4500563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910703" y="2284627"/>
            <a:ext cx="4681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es-MX" altLang="es-MX" sz="16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Ciclo hidrológico en una cuenca natural</a:t>
            </a:r>
            <a:endParaRPr lang="es-ES" altLang="es-MX" sz="160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6293697" y="2940218"/>
            <a:ext cx="4669376" cy="3228975"/>
            <a:chOff x="6293697" y="2940218"/>
            <a:chExt cx="4669376" cy="3228975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636" y="2940218"/>
              <a:ext cx="4643437" cy="322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</p:pic>
        <p:sp>
          <p:nvSpPr>
            <p:cNvPr id="8" name="Rectángulo 7"/>
            <p:cNvSpPr/>
            <p:nvPr/>
          </p:nvSpPr>
          <p:spPr>
            <a:xfrm>
              <a:off x="6293697" y="5908654"/>
              <a:ext cx="21435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800" dirty="0">
                  <a:latin typeface="Arial" panose="020B0604020202020204" pitchFamily="34" charset="0"/>
                  <a:cs typeface="Arial" panose="020B0604020202020204" pitchFamily="34" charset="0"/>
                </a:rPr>
                <a:t>https://tecnologiaisostenibilitat.cus.upc.edu</a:t>
              </a:r>
              <a:endParaRPr lang="es-MX" sz="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endParaRP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292952" y="5627815"/>
            <a:ext cx="3726519" cy="52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MX" altLang="es-MX" b="1" dirty="0">
                <a:latin typeface="Arial" panose="020B0604020202020204" pitchFamily="34" charset="0"/>
                <a:cs typeface="Arial" panose="020B0604020202020204" pitchFamily="34" charset="0"/>
              </a:rPr>
              <a:t>Cambio climático</a:t>
            </a:r>
            <a:endParaRPr lang="es-ES" alt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echa derecha 9"/>
          <p:cNvSpPr/>
          <p:nvPr/>
        </p:nvSpPr>
        <p:spPr>
          <a:xfrm rot="1647693">
            <a:off x="5668913" y="3834217"/>
            <a:ext cx="591635" cy="28832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1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12" name="Rectángulo 11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3" name="Picture 2" descr="Logo Consejo SITIMTA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4 Imagen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5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8213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284" y="1191546"/>
            <a:ext cx="10023158" cy="6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DEC9A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 de planeación territorial </a:t>
            </a:r>
            <a:b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desarrollo de las zonas urbanas se ignora la hidrografía</a:t>
            </a: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923" y="3241456"/>
            <a:ext cx="3432391" cy="21169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908525" y="2242904"/>
            <a:ext cx="3432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Asentamientos en zonas inundables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1094284" y="2012497"/>
            <a:ext cx="5925268" cy="4521436"/>
            <a:chOff x="1094284" y="2012497"/>
            <a:chExt cx="5925268" cy="4521436"/>
          </a:xfrm>
        </p:grpSpPr>
        <p:pic>
          <p:nvPicPr>
            <p:cNvPr id="3" name="Picture 4" descr="https://scielo.conicyt.cl/fbpe/img/rgeong/n47/art03_f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284" y="2012497"/>
              <a:ext cx="5925268" cy="4521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 8"/>
            <p:cNvSpPr/>
            <p:nvPr/>
          </p:nvSpPr>
          <p:spPr>
            <a:xfrm>
              <a:off x="2121114" y="2171031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MX" sz="8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Juan Hernández y Antonio Vieyra.</a:t>
              </a:r>
              <a:r>
                <a:rPr lang="es-MX" sz="800" b="1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800" dirty="0">
                  <a:latin typeface="Arial" panose="020B0604020202020204" pitchFamily="34" charset="0"/>
                  <a:cs typeface="Arial" panose="020B0604020202020204" pitchFamily="34" charset="0"/>
                </a:rPr>
                <a:t>Revista de Geografía Norte Grande, 47: 45-62 (2010)</a:t>
              </a:r>
            </a:p>
          </p:txBody>
        </p:sp>
      </p:grpSp>
      <p:grpSp>
        <p:nvGrpSpPr>
          <p:cNvPr id="10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11" name="Rectángulo 10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2" name="Picture 2" descr="Logo Consejo SITIMTA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4 Imagen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4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ángulo 15"/>
          <p:cNvSpPr>
            <a:spLocks noChangeAspect="1"/>
          </p:cNvSpPr>
          <p:nvPr/>
        </p:nvSpPr>
        <p:spPr>
          <a:xfrm>
            <a:off x="3336918" y="4153982"/>
            <a:ext cx="720000" cy="4440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3336918" y="3241456"/>
            <a:ext cx="4321005" cy="9125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3336918" y="4598044"/>
            <a:ext cx="4321005" cy="7603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85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042849" y="1183081"/>
            <a:ext cx="7772400" cy="631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DEC9A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 prácticas en la urbanización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7966610" y="3688373"/>
            <a:ext cx="3841043" cy="2325471"/>
            <a:chOff x="8106310" y="3688373"/>
            <a:chExt cx="3841043" cy="2325471"/>
          </a:xfrm>
        </p:grpSpPr>
        <p:pic>
          <p:nvPicPr>
            <p:cNvPr id="6" name="Imagen 5" descr="F:\CONAGUA\Respaldo Xochitl Entrega\Hidroligia Oriente\POYECTOS ORIENTE\PROYECTOS FINALES\Angangueo\2.F. proyecto Ejecutivo\2.F.7 Elaboración de laminas\DSCN036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3924" y="3688373"/>
              <a:ext cx="3043429" cy="2280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ángulo 6"/>
            <p:cNvSpPr/>
            <p:nvPr/>
          </p:nvSpPr>
          <p:spPr>
            <a:xfrm>
              <a:off x="8106310" y="5791411"/>
              <a:ext cx="2503676" cy="222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s-MX" sz="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Xóchitl Peñaloza</a:t>
              </a:r>
              <a:endParaRPr lang="es-MX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9713" y="2824105"/>
            <a:ext cx="4372732" cy="234852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-53654" y="1921820"/>
            <a:ext cx="4139148" cy="36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Entubar los escurrimientos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131794" y="3332938"/>
            <a:ext cx="4304933" cy="36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Encajonar y entubar cauces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910809" y="2507882"/>
            <a:ext cx="4329190" cy="36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Rectificar y revestir cauces</a:t>
            </a:r>
          </a:p>
        </p:txBody>
      </p:sp>
      <p:grpSp>
        <p:nvGrpSpPr>
          <p:cNvPr id="12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13" name="Rectángulo 12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4" name="Picture 2" descr="Logo Consejo SITIMTA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4 Imagen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6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upo 18"/>
          <p:cNvGrpSpPr/>
          <p:nvPr/>
        </p:nvGrpSpPr>
        <p:grpSpPr>
          <a:xfrm>
            <a:off x="584261" y="2242074"/>
            <a:ext cx="2898865" cy="3370003"/>
            <a:chOff x="647761" y="2242074"/>
            <a:chExt cx="2898865" cy="3370003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848" y="2531987"/>
              <a:ext cx="3370003" cy="2790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ángulo 16"/>
            <p:cNvSpPr/>
            <p:nvPr/>
          </p:nvSpPr>
          <p:spPr>
            <a:xfrm>
              <a:off x="2662522" y="5337647"/>
              <a:ext cx="88410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Élodie Brelot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777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04855" y="1974757"/>
            <a:ext cx="6126630" cy="1138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DEC9A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Desbordamiento de ríos</a:t>
            </a:r>
            <a:br>
              <a:rPr lang="es-MX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escurrimientos en la cuenca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981610" y="981561"/>
            <a:ext cx="7886700" cy="8149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Control de inundaciones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78877" y="3556012"/>
            <a:ext cx="59107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Presas rompe-picos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Reforestación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Planeación territorial (uso de suelos)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7479620" y="4433169"/>
            <a:ext cx="3033771" cy="2099899"/>
            <a:chOff x="7124020" y="4539178"/>
            <a:chExt cx="3033771" cy="2099899"/>
          </a:xfrm>
        </p:grpSpPr>
        <p:pic>
          <p:nvPicPr>
            <p:cNvPr id="5" name="Picture 8" descr="http://cuentame.inegi.org.mx/economia/imagenes/primarias/forestal/0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020" y="4603922"/>
              <a:ext cx="3033771" cy="2035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ángulo 5"/>
            <p:cNvSpPr/>
            <p:nvPr/>
          </p:nvSpPr>
          <p:spPr>
            <a:xfrm>
              <a:off x="7124020" y="4539178"/>
              <a:ext cx="1470274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900" dirty="0"/>
                <a:t>INEGI (Explotación forestal)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7447352" y="2113864"/>
            <a:ext cx="3291093" cy="2211726"/>
            <a:chOff x="7091752" y="2113864"/>
            <a:chExt cx="3291093" cy="2211726"/>
          </a:xfrm>
        </p:grpSpPr>
        <p:pic>
          <p:nvPicPr>
            <p:cNvPr id="7" name="Picture 14" descr="Imagen relacionad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752" y="2156990"/>
              <a:ext cx="3258824" cy="216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ángulo 7"/>
            <p:cNvSpPr/>
            <p:nvPr/>
          </p:nvSpPr>
          <p:spPr>
            <a:xfrm>
              <a:off x="8951043" y="2113864"/>
              <a:ext cx="143180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900" dirty="0"/>
                <a:t>http://www.movimet.com</a:t>
              </a:r>
            </a:p>
          </p:txBody>
        </p:sp>
      </p:grpSp>
      <p:sp>
        <p:nvSpPr>
          <p:cNvPr id="9" name="Rectángulo 8"/>
          <p:cNvSpPr/>
          <p:nvPr/>
        </p:nvSpPr>
        <p:spPr>
          <a:xfrm>
            <a:off x="7360357" y="1748451"/>
            <a:ext cx="201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Presas rompe-picos</a:t>
            </a:r>
          </a:p>
        </p:txBody>
      </p:sp>
      <p:grpSp>
        <p:nvGrpSpPr>
          <p:cNvPr id="10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11" name="Rectángulo 10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2" name="Picture 2" descr="Logo Consejo SITIMTA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4 Imagen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4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7311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44508" y="1241205"/>
            <a:ext cx="7556500" cy="9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DEC9A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Inundaciones urbanas</a:t>
            </a:r>
            <a:br>
              <a:rPr lang="es-MX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para el control de escurrimientos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06202" y="2219153"/>
            <a:ext cx="7233112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Infraestructura verde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Obras hidráulicas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SUDS (sistema urbano de drenaje sostenible)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89002" y="4046157"/>
            <a:ext cx="2792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u="sng" dirty="0">
                <a:latin typeface="Arial" panose="020B0604020202020204" pitchFamily="34" charset="0"/>
                <a:cs typeface="Arial" panose="020B0604020202020204" pitchFamily="34" charset="0"/>
              </a:rPr>
              <a:t>Estacionamiento verde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312378" y="4046157"/>
            <a:ext cx="2252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u="sng" dirty="0">
                <a:latin typeface="Arial" panose="020B0604020202020204" pitchFamily="34" charset="0"/>
                <a:cs typeface="Arial" panose="020B0604020202020204" pitchFamily="34" charset="0"/>
              </a:rPr>
              <a:t>Parques hundidos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273711" y="4064751"/>
            <a:ext cx="2788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u="sng" dirty="0">
                <a:latin typeface="Arial" panose="020B0604020202020204" pitchFamily="34" charset="0"/>
                <a:cs typeface="Arial" panose="020B0604020202020204" pitchFamily="34" charset="0"/>
              </a:rPr>
              <a:t>Zanja verde (filtrante)</a:t>
            </a:r>
          </a:p>
        </p:txBody>
      </p:sp>
      <p:pic>
        <p:nvPicPr>
          <p:cNvPr id="10" name="Picture 8" descr="http://www.coloniadelvalle.com.mx/lugares/thumbs/phcd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13" y="4500692"/>
            <a:ext cx="2956207" cy="198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8061299" y="4500692"/>
            <a:ext cx="3001283" cy="2016489"/>
            <a:chOff x="7455123" y="4449322"/>
            <a:chExt cx="3001283" cy="2016489"/>
          </a:xfrm>
        </p:grpSpPr>
        <p:pic>
          <p:nvPicPr>
            <p:cNvPr id="5" name="Picture 10" descr="ZANJA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852" y="4449322"/>
              <a:ext cx="2984554" cy="1980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ángulo 10"/>
            <p:cNvSpPr/>
            <p:nvPr/>
          </p:nvSpPr>
          <p:spPr>
            <a:xfrm>
              <a:off x="7455123" y="6219590"/>
              <a:ext cx="265008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000" dirty="0">
                  <a:solidFill>
                    <a:schemeClr val="bg1"/>
                  </a:solidFill>
                </a:rPr>
                <a:t>Ministerio de Vivienda y Urbanismo, Chile 2005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4367802" y="4492316"/>
            <a:ext cx="3383783" cy="2040404"/>
            <a:chOff x="3884914" y="4440946"/>
            <a:chExt cx="3383783" cy="2040404"/>
          </a:xfrm>
        </p:grpSpPr>
        <p:pic>
          <p:nvPicPr>
            <p:cNvPr id="7" name="Picture 6" descr="Resultado de imagen para estacionamiento verd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284" y="4440946"/>
              <a:ext cx="3332413" cy="1989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ángulo 11"/>
            <p:cNvSpPr/>
            <p:nvPr/>
          </p:nvSpPr>
          <p:spPr>
            <a:xfrm>
              <a:off x="3884914" y="6235129"/>
              <a:ext cx="20794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000" u="sng" dirty="0">
                  <a:solidFill>
                    <a:schemeClr val="bg1"/>
                  </a:solidFill>
                </a:rPr>
                <a:t>https://www.saavedraonline.com.ar</a:t>
              </a:r>
              <a:endParaRPr lang="es-MX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14" name="Rectángulo 13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5" name="Picture 2" descr="Logo Consejo SITIMTA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4 Imagen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7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2633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931475" y="1105141"/>
            <a:ext cx="10098680" cy="450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DEC9A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es diferente el régimen de inundaciones en la República?</a:t>
            </a:r>
          </a:p>
        </p:txBody>
      </p:sp>
      <p:pic>
        <p:nvPicPr>
          <p:cNvPr id="14" name="Picture 2" descr="http://www.joseacontreras.net/mexico/images/geografia/tiposclima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62" y="4103491"/>
            <a:ext cx="3562069" cy="249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http://mexicochannel.net/maps/rainfall.gi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059" y="4076761"/>
            <a:ext cx="3562069" cy="252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://www.visitingmexico.com.mx/mapas-mexico/images/mapa_mexico_temperaturas.gif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059" y="1605944"/>
            <a:ext cx="3562069" cy="24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696193" y="1665956"/>
            <a:ext cx="3657637" cy="2340702"/>
            <a:chOff x="1696193" y="1665956"/>
            <a:chExt cx="3657637" cy="2340702"/>
          </a:xfrm>
        </p:grpSpPr>
        <p:pic>
          <p:nvPicPr>
            <p:cNvPr id="17" name="Picture 6" descr="mapa mundi donde se observa el relieve predominante de mexic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761" y="1665956"/>
              <a:ext cx="3562069" cy="2337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Subtítulo 2"/>
            <p:cNvSpPr txBox="1">
              <a:spLocks/>
            </p:cNvSpPr>
            <p:nvPr/>
          </p:nvSpPr>
          <p:spPr>
            <a:xfrm>
              <a:off x="1696193" y="3806070"/>
              <a:ext cx="943251" cy="2005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/>
                <a:t>Lifeder.com</a:t>
              </a:r>
            </a:p>
          </p:txBody>
        </p:sp>
        <p:sp>
          <p:nvSpPr>
            <p:cNvPr id="19" name="Subtítulo 2"/>
            <p:cNvSpPr txBox="1">
              <a:spLocks/>
            </p:cNvSpPr>
            <p:nvPr/>
          </p:nvSpPr>
          <p:spPr>
            <a:xfrm>
              <a:off x="4410579" y="1665956"/>
              <a:ext cx="943251" cy="2781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000" dirty="0"/>
                <a:t>Relieve</a:t>
              </a: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1" name="Picture 2" descr="Logo Consejo SITIMTA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4 Imagen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20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5016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347861" y="1886167"/>
            <a:ext cx="5143500" cy="433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MX" sz="2400" dirty="0">
                <a:solidFill>
                  <a:schemeClr val="tx1"/>
                </a:solidFill>
              </a:rPr>
              <a:t>Nivel topográfico</a:t>
            </a:r>
          </a:p>
          <a:p>
            <a:pPr>
              <a:spcBef>
                <a:spcPts val="600"/>
              </a:spcBef>
            </a:pPr>
            <a:r>
              <a:rPr lang="es-MX" sz="2400" dirty="0">
                <a:solidFill>
                  <a:schemeClr val="tx1"/>
                </a:solidFill>
              </a:rPr>
              <a:t>Mareas altas</a:t>
            </a:r>
          </a:p>
          <a:p>
            <a:pPr>
              <a:spcBef>
                <a:spcPts val="600"/>
              </a:spcBef>
            </a:pPr>
            <a:r>
              <a:rPr lang="es-MX" sz="2400" dirty="0">
                <a:solidFill>
                  <a:schemeClr val="tx1"/>
                </a:solidFill>
              </a:rPr>
              <a:t>Profundidad del nivel freático</a:t>
            </a:r>
          </a:p>
          <a:p>
            <a:pPr>
              <a:spcBef>
                <a:spcPts val="600"/>
              </a:spcBef>
            </a:pPr>
            <a:r>
              <a:rPr lang="es-MX" sz="2400" dirty="0">
                <a:solidFill>
                  <a:schemeClr val="tx1"/>
                </a:solidFill>
              </a:rPr>
              <a:t>Ascenso del agua freática</a:t>
            </a:r>
          </a:p>
          <a:p>
            <a:pPr>
              <a:spcBef>
                <a:spcPts val="600"/>
              </a:spcBef>
            </a:pPr>
            <a:r>
              <a:rPr lang="es-MX" sz="2400" dirty="0">
                <a:solidFill>
                  <a:schemeClr val="tx1"/>
                </a:solidFill>
              </a:rPr>
              <a:t>Hundimiento del terreno natural</a:t>
            </a:r>
          </a:p>
          <a:p>
            <a:pPr>
              <a:spcBef>
                <a:spcPts val="600"/>
              </a:spcBef>
            </a:pPr>
            <a:r>
              <a:rPr lang="es-MX" sz="2400" dirty="0">
                <a:solidFill>
                  <a:schemeClr val="tx1"/>
                </a:solidFill>
              </a:rPr>
              <a:t>Cambio de uso de suelo</a:t>
            </a:r>
          </a:p>
          <a:p>
            <a:pPr>
              <a:spcBef>
                <a:spcPts val="600"/>
              </a:spcBef>
            </a:pPr>
            <a:r>
              <a:rPr lang="es-MX" sz="2400" dirty="0">
                <a:solidFill>
                  <a:schemeClr val="tx1"/>
                </a:solidFill>
              </a:rPr>
              <a:t>Lluvias torrenciales</a:t>
            </a:r>
          </a:p>
          <a:p>
            <a:pPr>
              <a:spcBef>
                <a:spcPts val="600"/>
              </a:spcBef>
            </a:pPr>
            <a:r>
              <a:rPr lang="es-MX" sz="2400" dirty="0">
                <a:solidFill>
                  <a:schemeClr val="tx1"/>
                </a:solidFill>
              </a:rPr>
              <a:t>Basura en las calles</a:t>
            </a:r>
          </a:p>
          <a:p>
            <a:pPr>
              <a:spcBef>
                <a:spcPts val="600"/>
              </a:spcBef>
            </a:pPr>
            <a:r>
              <a:rPr lang="es-MX" sz="2400" dirty="0">
                <a:solidFill>
                  <a:schemeClr val="tx1"/>
                </a:solidFill>
              </a:rPr>
              <a:t>Deterioro de la infraestructura hidráulica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6EA410-425F-486C-8EB3-7B52170D6FB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14" y="4780038"/>
            <a:ext cx="2657517" cy="1857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D2E894-121E-4F1B-82C1-F8A4AC688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08" t="54985" r="19898" b="11452"/>
          <a:stretch/>
        </p:blipFill>
        <p:spPr bwMode="auto">
          <a:xfrm>
            <a:off x="5079943" y="1886167"/>
            <a:ext cx="3418975" cy="17735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02" y="3768232"/>
            <a:ext cx="2593810" cy="18642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3" descr="C:\VIRULENTO\00CHETUMAL\FotosRecorridosChetumal\videos inundaciones chetu-soriana\IMTA_PIC_CHETUMAL_2012_08_16\IMG_20120816_120040.jpg">
            <a:extLst>
              <a:ext uri="{FF2B5EF4-FFF2-40B4-BE49-F238E27FC236}">
                <a16:creationId xmlns:a16="http://schemas.microsoft.com/office/drawing/2014/main" id="{8FCE6621-B43E-4076-9E9F-E2FD7BB2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734" y="3029376"/>
            <a:ext cx="2589046" cy="19417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713705" y="915629"/>
            <a:ext cx="8764590" cy="820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DEC9A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br>
              <a:rPr lang="es-MX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proyecto: </a:t>
            </a: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Inundaciones en Chetumal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11" name="Rectángulo 10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2" name="Picture 2" descr="Logo Consejo SITIMTA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4 Imagen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8" b="15791"/>
            <a:stretch/>
          </p:blipFill>
          <p:spPr>
            <a:xfrm>
              <a:off x="1011560" y="56190"/>
              <a:ext cx="1627884" cy="1078850"/>
            </a:xfrm>
            <a:prstGeom prst="rect">
              <a:avLst/>
            </a:prstGeom>
          </p:spPr>
        </p:pic>
        <p:pic>
          <p:nvPicPr>
            <p:cNvPr id="14" name="Picture 3" descr="C:\Respaldo Rafa\Disco D\Respaldo 09012015\Personal\TRÁMITES IMTA\SITIMTA\Organigrama\Consejo CyT\2019\Congreso de CyT\Logos\3ercongreso-0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83" y="21916"/>
              <a:ext cx="2645116" cy="11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7456931" y="6371330"/>
            <a:ext cx="3301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 Manuel Rodríguez V. </a:t>
            </a:r>
            <a:r>
              <a:rPr lang="es-MX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et. al. (2012, 2019)</a:t>
            </a:r>
            <a:endParaRPr lang="es-MX" sz="1400" i="1" dirty="0"/>
          </a:p>
        </p:txBody>
      </p:sp>
    </p:spTree>
    <p:extLst>
      <p:ext uri="{BB962C8B-B14F-4D97-AF65-F5344CB8AC3E}">
        <p14:creationId xmlns:p14="http://schemas.microsoft.com/office/powerpoint/2010/main" val="1008439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2355</TotalTime>
  <Words>287</Words>
  <Application>Microsoft Office PowerPoint</Application>
  <PresentationFormat>Panorámica</PresentationFormat>
  <Paragraphs>73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Montserrat</vt:lpstr>
      <vt:lpstr>Times New Roman</vt:lpstr>
      <vt:lpstr>Wingdings</vt:lpstr>
      <vt:lpstr>Office Theme</vt:lpstr>
      <vt:lpstr>Control de inundaciones urbanas: una acción prioritaria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José Ángel Aguilar Zepeda</cp:lastModifiedBy>
  <cp:revision>149</cp:revision>
  <dcterms:created xsi:type="dcterms:W3CDTF">2018-12-17T17:37:54Z</dcterms:created>
  <dcterms:modified xsi:type="dcterms:W3CDTF">2019-08-20T01:40:11Z</dcterms:modified>
</cp:coreProperties>
</file>