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85" r:id="rId3"/>
    <p:sldId id="266" r:id="rId4"/>
    <p:sldId id="271" r:id="rId5"/>
    <p:sldId id="272" r:id="rId6"/>
    <p:sldId id="279" r:id="rId7"/>
    <p:sldId id="273" r:id="rId8"/>
    <p:sldId id="277" r:id="rId9"/>
    <p:sldId id="281" r:id="rId10"/>
    <p:sldId id="28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466"/>
    <a:srgbClr val="691B4F"/>
    <a:srgbClr val="DEC9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51"/>
  </p:normalViewPr>
  <p:slideViewPr>
    <p:cSldViewPr snapToGrid="0" snapToObjects="1">
      <p:cViewPr varScale="1">
        <p:scale>
          <a:sx n="114" d="100"/>
          <a:sy n="114" d="100"/>
        </p:scale>
        <p:origin x="432" y="114"/>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3CBBD6-9F96-5E4D-87A0-03611439E92D}"/>
              </a:ext>
            </a:extLst>
          </p:cNvPr>
          <p:cNvPicPr>
            <a:picLocks noChangeAspect="1"/>
          </p:cNvPicPr>
          <p:nvPr userDrawn="1"/>
        </p:nvPicPr>
        <p:blipFill>
          <a:blip r:embed="rId2"/>
          <a:stretch>
            <a:fillRect/>
          </a:stretch>
        </p:blipFill>
        <p:spPr>
          <a:xfrm>
            <a:off x="0" y="6350"/>
            <a:ext cx="12192000" cy="6845300"/>
          </a:xfrm>
          <a:prstGeom prst="rect">
            <a:avLst/>
          </a:prstGeom>
        </p:spPr>
      </p:pic>
      <p:sp>
        <p:nvSpPr>
          <p:cNvPr id="2" name="Title 1">
            <a:extLst>
              <a:ext uri="{FF2B5EF4-FFF2-40B4-BE49-F238E27FC236}">
                <a16:creationId xmlns:a16="http://schemas.microsoft.com/office/drawing/2014/main" id="{3ECD926C-12AA-C744-8E57-CB4F9BF722BF}"/>
              </a:ext>
            </a:extLst>
          </p:cNvPr>
          <p:cNvSpPr>
            <a:spLocks noGrp="1"/>
          </p:cNvSpPr>
          <p:nvPr>
            <p:ph type="ctrTitle" hasCustomPrompt="1"/>
          </p:nvPr>
        </p:nvSpPr>
        <p:spPr>
          <a:xfrm>
            <a:off x="1524000" y="1122363"/>
            <a:ext cx="9144000" cy="2038848"/>
          </a:xfr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dirty="0"/>
              <a:t>T</a:t>
            </a:r>
            <a:r>
              <a:rPr lang="es-ES" dirty="0"/>
              <a:t>Í</a:t>
            </a:r>
            <a:r>
              <a:rPr lang="en-US" dirty="0"/>
              <a:t>TULO</a:t>
            </a:r>
          </a:p>
        </p:txBody>
      </p:sp>
      <p:sp>
        <p:nvSpPr>
          <p:cNvPr id="3" name="Subtitle 2">
            <a:extLst>
              <a:ext uri="{FF2B5EF4-FFF2-40B4-BE49-F238E27FC236}">
                <a16:creationId xmlns:a16="http://schemas.microsoft.com/office/drawing/2014/main" id="{C6017B44-6DBB-FA4D-8600-0A1FEB0459A4}"/>
              </a:ext>
            </a:extLst>
          </p:cNvPr>
          <p:cNvSpPr>
            <a:spLocks noGrp="1"/>
          </p:cNvSpPr>
          <p:nvPr>
            <p:ph type="subTitle" idx="1" hasCustomPrompt="1"/>
          </p:nvPr>
        </p:nvSpPr>
        <p:spPr>
          <a:xfrm>
            <a:off x="1524000" y="3602038"/>
            <a:ext cx="9144000" cy="1655762"/>
          </a:xfrm>
        </p:spPr>
        <p:txBody>
          <a:bodyPr/>
          <a:lstStyle>
            <a:lvl1pPr marL="0" indent="0" algn="ctr">
              <a:buNone/>
              <a:defRPr sz="2400" b="1" i="0">
                <a:solidFill>
                  <a:srgbClr val="DEC9A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a:t>
            </a:r>
            <a:r>
              <a:rPr lang="es-ES" dirty="0"/>
              <a:t>ÍTULO</a:t>
            </a:r>
            <a:endParaRPr lang="en-US" dirty="0"/>
          </a:p>
        </p:txBody>
      </p:sp>
    </p:spTree>
    <p:extLst>
      <p:ext uri="{BB962C8B-B14F-4D97-AF65-F5344CB8AC3E}">
        <p14:creationId xmlns:p14="http://schemas.microsoft.com/office/powerpoint/2010/main" val="3861644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AC46B4-A003-A245-9CD8-3EB5B3E02E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9BFC0-ADA2-0941-87D0-EC1F75C8615F}"/>
              </a:ext>
            </a:extLst>
          </p:cNvPr>
          <p:cNvSpPr>
            <a:spLocks noGrp="1"/>
          </p:cNvSpPr>
          <p:nvPr>
            <p:ph type="title"/>
          </p:nvPr>
        </p:nvSpPr>
        <p:spPr/>
        <p:txBody>
          <a:bodyPr/>
          <a:lstStyle>
            <a:lvl1pPr>
              <a:defRPr b="1" i="0">
                <a:solidFill>
                  <a:srgbClr val="DEC9A2"/>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D7D43D6-D328-AB40-B96C-B865166B66A0}"/>
              </a:ext>
            </a:extLst>
          </p:cNvPr>
          <p:cNvSpPr>
            <a:spLocks noGrp="1"/>
          </p:cNvSpPr>
          <p:nvPr>
            <p:ph idx="1"/>
          </p:nvPr>
        </p:nvSpPr>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E47D02B-1ADE-0A41-AB0B-8DDF622381CF}"/>
              </a:ext>
            </a:extLst>
          </p:cNvPr>
          <p:cNvSpPr>
            <a:spLocks noGrp="1"/>
          </p:cNvSpPr>
          <p:nvPr>
            <p:ph type="sldNum" sz="quarter" idx="12"/>
          </p:nvPr>
        </p:nvSpPr>
        <p:spPr/>
        <p:txBody>
          <a:bodyPr/>
          <a:lstStyle/>
          <a:p>
            <a:fld id="{ABDAE389-2A32-C04E-BBF1-77878F24907C}" type="slidenum">
              <a:rPr lang="en-US" smtClean="0"/>
              <a:pPr/>
              <a:t>‹Nº›</a:t>
            </a:fld>
            <a:endParaRPr lang="en-US"/>
          </a:p>
        </p:txBody>
      </p:sp>
    </p:spTree>
    <p:extLst>
      <p:ext uri="{BB962C8B-B14F-4D97-AF65-F5344CB8AC3E}">
        <p14:creationId xmlns:p14="http://schemas.microsoft.com/office/powerpoint/2010/main" val="1832380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E94D87-2C31-734A-AE90-9702A6BD4F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FD0A3F-A09F-054E-98ED-C4057B771B79}"/>
              </a:ext>
            </a:extLst>
          </p:cNvPr>
          <p:cNvSpPr>
            <a:spLocks noGrp="1"/>
          </p:cNvSpPr>
          <p:nvPr>
            <p:ph type="title"/>
          </p:nvPr>
        </p:nvSpPr>
        <p:spPr>
          <a:xfrm>
            <a:off x="4885510" y="2420983"/>
            <a:ext cx="6461940" cy="1210491"/>
          </a:xfrm>
        </p:spPr>
        <p:txBody>
          <a:bodyPr anchor="ctr">
            <a:noAutofit/>
          </a:bodyPr>
          <a:lstStyle>
            <a:lvl1pPr>
              <a:defRPr sz="3000" b="1" i="0">
                <a:solidFill>
                  <a:srgbClr val="DEC9A2"/>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EC25BE-108E-7A4E-880D-951F111B5093}"/>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060B96B1-CFEF-D342-B1D3-234C799DA1AB}"/>
              </a:ext>
            </a:extLst>
          </p:cNvPr>
          <p:cNvSpPr>
            <a:spLocks noGrp="1"/>
          </p:cNvSpPr>
          <p:nvPr>
            <p:ph type="ftr" sz="quarter" idx="11"/>
          </p:nvPr>
        </p:nvSpPr>
        <p:spPr/>
        <p:txBody>
          <a:bodyPr/>
          <a:lstStyle>
            <a:lvl1pPr>
              <a:defRPr>
                <a:solidFill>
                  <a:schemeClr val="bg1"/>
                </a:solidFill>
                <a:latin typeface="Montserrat" pitchFamily="2" charset="77"/>
              </a:defRPr>
            </a:lvl1pPr>
          </a:lstStyle>
          <a:p>
            <a:endParaRPr lang="en-US" dirty="0"/>
          </a:p>
        </p:txBody>
      </p:sp>
    </p:spTree>
    <p:extLst>
      <p:ext uri="{BB962C8B-B14F-4D97-AF65-F5344CB8AC3E}">
        <p14:creationId xmlns:p14="http://schemas.microsoft.com/office/powerpoint/2010/main" val="1415517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605A75-C4A6-E444-9496-B9465531E0E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79118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17ADD9-A300-3B45-8D00-67FAB7CB41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C9FCE6-332E-6842-9000-CEF08C1D7677}"/>
              </a:ext>
            </a:extLst>
          </p:cNvPr>
          <p:cNvSpPr>
            <a:spLocks noGrp="1"/>
          </p:cNvSpPr>
          <p:nvPr>
            <p:ph type="title" hasCustomPrompt="1"/>
          </p:nvPr>
        </p:nvSpPr>
        <p:spPr>
          <a:xfrm>
            <a:off x="839788" y="987425"/>
            <a:ext cx="3604891" cy="1600200"/>
          </a:xfrm>
        </p:spPr>
        <p:txBody>
          <a:bodyPr anchor="b"/>
          <a:lstStyle>
            <a:lvl1pPr>
              <a:defRPr sz="3200" b="1" i="0">
                <a:solidFill>
                  <a:srgbClr val="691B4F"/>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E9BF6E3-F52B-DC42-B4CB-4A34CCADF9A5}"/>
              </a:ext>
            </a:extLst>
          </p:cNvPr>
          <p:cNvSpPr>
            <a:spLocks noGrp="1"/>
          </p:cNvSpPr>
          <p:nvPr>
            <p:ph idx="1"/>
          </p:nvPr>
        </p:nvSpPr>
        <p:spPr>
          <a:xfrm>
            <a:off x="5183188" y="987425"/>
            <a:ext cx="6172200" cy="4873625"/>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912613E-A218-1740-943A-6DCF23BAD0EF}"/>
              </a:ext>
            </a:extLst>
          </p:cNvPr>
          <p:cNvSpPr>
            <a:spLocks noGrp="1"/>
          </p:cNvSpPr>
          <p:nvPr>
            <p:ph type="body" sz="half" idx="2"/>
          </p:nvPr>
        </p:nvSpPr>
        <p:spPr>
          <a:xfrm>
            <a:off x="839789" y="3333508"/>
            <a:ext cx="3604890" cy="2535479"/>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EEF1EC3-2D2C-AD4B-A1E0-B2C4FC36377C}"/>
              </a:ext>
            </a:extLst>
          </p:cNvPr>
          <p:cNvSpPr>
            <a:spLocks noGrp="1"/>
          </p:cNvSpPr>
          <p:nvPr>
            <p:ph type="dt" sz="half" idx="10"/>
          </p:nvPr>
        </p:nvSpPr>
        <p:spPr/>
        <p:txBody>
          <a:bodyPr/>
          <a:lstStyle/>
          <a:p>
            <a:fld id="{B9237EBE-105B-0C41-98CF-2F1F2F105817}" type="datetimeFigureOut">
              <a:rPr lang="en-US" smtClean="0"/>
              <a:pPr/>
              <a:t>8/19/2019</a:t>
            </a:fld>
            <a:endParaRPr lang="en-US"/>
          </a:p>
        </p:txBody>
      </p:sp>
      <p:sp>
        <p:nvSpPr>
          <p:cNvPr id="6" name="Footer Placeholder 5">
            <a:extLst>
              <a:ext uri="{FF2B5EF4-FFF2-40B4-BE49-F238E27FC236}">
                <a16:creationId xmlns:a16="http://schemas.microsoft.com/office/drawing/2014/main" id="{5EB19DA9-1164-9143-8472-246B92C47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A3258-D186-2D49-B169-D9A44CCFD212}"/>
              </a:ext>
            </a:extLst>
          </p:cNvPr>
          <p:cNvSpPr>
            <a:spLocks noGrp="1"/>
          </p:cNvSpPr>
          <p:nvPr>
            <p:ph type="sldNum" sz="quarter" idx="12"/>
          </p:nvPr>
        </p:nvSpPr>
        <p:spPr/>
        <p:txBody>
          <a:bodyPr/>
          <a:lstStyle/>
          <a:p>
            <a:fld id="{ABDAE389-2A32-C04E-BBF1-77878F24907C}" type="slidenum">
              <a:rPr lang="en-US" smtClean="0"/>
              <a:pPr/>
              <a:t>‹Nº›</a:t>
            </a:fld>
            <a:endParaRPr lang="en-US"/>
          </a:p>
        </p:txBody>
      </p:sp>
    </p:spTree>
    <p:extLst>
      <p:ext uri="{BB962C8B-B14F-4D97-AF65-F5344CB8AC3E}">
        <p14:creationId xmlns:p14="http://schemas.microsoft.com/office/powerpoint/2010/main" val="20121178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507A36-9219-5748-A084-2C6328D8AA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C78FB4-844D-4149-9ACF-9543B34E3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C8CA5-00A9-8347-9438-99F4728CC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37EBE-105B-0C41-98CF-2F1F2F105817}" type="datetimeFigureOut">
              <a:rPr lang="en-US" smtClean="0"/>
              <a:pPr/>
              <a:t>8/19/2019</a:t>
            </a:fld>
            <a:endParaRPr lang="en-US"/>
          </a:p>
        </p:txBody>
      </p:sp>
      <p:sp>
        <p:nvSpPr>
          <p:cNvPr id="5" name="Footer Placeholder 4">
            <a:extLst>
              <a:ext uri="{FF2B5EF4-FFF2-40B4-BE49-F238E27FC236}">
                <a16:creationId xmlns:a16="http://schemas.microsoft.com/office/drawing/2014/main" id="{3689BAF4-9667-0C4D-9328-6360C18AE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F8228F-B53F-5347-B3E1-11BB783BC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AE389-2A32-C04E-BBF1-77878F24907C}" type="slidenum">
              <a:rPr lang="en-US" smtClean="0"/>
              <a:pPr/>
              <a:t>‹Nº›</a:t>
            </a:fld>
            <a:endParaRPr lang="en-US"/>
          </a:p>
        </p:txBody>
      </p:sp>
    </p:spTree>
    <p:extLst>
      <p:ext uri="{BB962C8B-B14F-4D97-AF65-F5344CB8AC3E}">
        <p14:creationId xmlns:p14="http://schemas.microsoft.com/office/powerpoint/2010/main" val="2806860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6.jpeg"/><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7.png"/><Relationship Id="rId7" Type="http://schemas.openxmlformats.org/officeDocument/2006/relationships/image" Target="../media/image22.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734-37FC-524F-8F43-F88AF5CEFC2A}"/>
              </a:ext>
            </a:extLst>
          </p:cNvPr>
          <p:cNvSpPr>
            <a:spLocks noGrp="1"/>
          </p:cNvSpPr>
          <p:nvPr>
            <p:ph type="ctrTitle"/>
          </p:nvPr>
        </p:nvSpPr>
        <p:spPr>
          <a:xfrm>
            <a:off x="812800" y="1229786"/>
            <a:ext cx="11049000" cy="2081549"/>
          </a:xfrm>
        </p:spPr>
        <p:txBody>
          <a:bodyPr>
            <a:noAutofit/>
          </a:bodyPr>
          <a:lstStyle/>
          <a:p>
            <a:r>
              <a:rPr lang="es-ES" sz="4000" dirty="0">
                <a:latin typeface="Montserrat Black" panose="00000A00000000000000" pitchFamily="2" charset="0"/>
              </a:rPr>
              <a:t>Integración de la hidrología isotópica en las evaluaciones nacionales de los recursos hídricos subterráneos</a:t>
            </a:r>
            <a:endParaRPr lang="en-US" sz="4000" dirty="0"/>
          </a:p>
        </p:txBody>
      </p:sp>
      <p:sp>
        <p:nvSpPr>
          <p:cNvPr id="3" name="Subtitle 2">
            <a:extLst>
              <a:ext uri="{FF2B5EF4-FFF2-40B4-BE49-F238E27FC236}">
                <a16:creationId xmlns:a16="http://schemas.microsoft.com/office/drawing/2014/main" id="{462C1C19-F27D-A344-93A0-F67835F2630D}"/>
              </a:ext>
            </a:extLst>
          </p:cNvPr>
          <p:cNvSpPr>
            <a:spLocks noGrp="1"/>
          </p:cNvSpPr>
          <p:nvPr>
            <p:ph type="subTitle" idx="1"/>
          </p:nvPr>
        </p:nvSpPr>
        <p:spPr>
          <a:xfrm>
            <a:off x="1524000" y="3605653"/>
            <a:ext cx="9144000" cy="1020762"/>
          </a:xfrm>
        </p:spPr>
        <p:txBody>
          <a:bodyPr/>
          <a:lstStyle/>
          <a:p>
            <a:r>
              <a:rPr lang="es-ES" dirty="0">
                <a:latin typeface="Montserrat Medium" panose="00000600000000000000" pitchFamily="2" charset="0"/>
              </a:rPr>
              <a:t>Luis González Hita</a:t>
            </a:r>
          </a:p>
          <a:p>
            <a:r>
              <a:rPr lang="en-US" sz="2000" dirty="0"/>
              <a:t>lghita@tlaloc.ima.mx </a:t>
            </a:r>
          </a:p>
        </p:txBody>
      </p:sp>
      <p:grpSp>
        <p:nvGrpSpPr>
          <p:cNvPr id="6" name="Agrupar 5"/>
          <p:cNvGrpSpPr/>
          <p:nvPr/>
        </p:nvGrpSpPr>
        <p:grpSpPr>
          <a:xfrm>
            <a:off x="0" y="0"/>
            <a:ext cx="12192000" cy="1157516"/>
            <a:chOff x="0" y="0"/>
            <a:chExt cx="12192000" cy="1157516"/>
          </a:xfrm>
        </p:grpSpPr>
        <p:sp>
          <p:nvSpPr>
            <p:cNvPr id="4" name="Rectángulo 3"/>
            <p:cNvSpPr/>
            <p:nvPr/>
          </p:nvSpPr>
          <p:spPr>
            <a:xfrm>
              <a:off x="0" y="0"/>
              <a:ext cx="12192000" cy="11575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26"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4 Imagen"/>
            <p:cNvPicPr/>
            <p:nvPr/>
          </p:nvPicPr>
          <p:blipFill rotWithShape="1">
            <a:blip r:embed="rId3"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pic>
          <p:nvPicPr>
            <p:cNvPr id="1027" name="Picture 3" descr="C:\Respaldo Rafa\Disco D\Respaldo 09012015\Personal\TRÁMITES IMTA\SITIMTA\Organigrama\Consejo CyT\2019\Congreso de CyT\Logos\3ercongreso-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Subtitle 2">
            <a:extLst>
              <a:ext uri="{FF2B5EF4-FFF2-40B4-BE49-F238E27FC236}">
                <a16:creationId xmlns:a16="http://schemas.microsoft.com/office/drawing/2014/main" id="{48B54166-85E9-40FD-81E7-FBCD368A2812}"/>
              </a:ext>
            </a:extLst>
          </p:cNvPr>
          <p:cNvSpPr txBox="1">
            <a:spLocks/>
          </p:cNvSpPr>
          <p:nvPr/>
        </p:nvSpPr>
        <p:spPr>
          <a:xfrm>
            <a:off x="9287933" y="5661538"/>
            <a:ext cx="2904067" cy="7453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DEC9A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latin typeface="Montserrat Medium" panose="00000600000000000000" pitchFamily="2" charset="0"/>
              </a:rPr>
              <a:t>Agosto, 2019</a:t>
            </a:r>
          </a:p>
          <a:p>
            <a:endParaRPr lang="en-US" sz="1800" dirty="0"/>
          </a:p>
        </p:txBody>
      </p:sp>
    </p:spTree>
    <p:extLst>
      <p:ext uri="{BB962C8B-B14F-4D97-AF65-F5344CB8AC3E}">
        <p14:creationId xmlns:p14="http://schemas.microsoft.com/office/powerpoint/2010/main" val="3458969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734-37FC-524F-8F43-F88AF5CEFC2A}"/>
              </a:ext>
            </a:extLst>
          </p:cNvPr>
          <p:cNvSpPr>
            <a:spLocks noGrp="1"/>
          </p:cNvSpPr>
          <p:nvPr>
            <p:ph type="ctrTitle"/>
          </p:nvPr>
        </p:nvSpPr>
        <p:spPr>
          <a:xfrm>
            <a:off x="571500" y="1347451"/>
            <a:ext cx="11049000" cy="2081549"/>
          </a:xfrm>
        </p:spPr>
        <p:txBody>
          <a:bodyPr>
            <a:noAutofit/>
          </a:bodyPr>
          <a:lstStyle/>
          <a:p>
            <a:r>
              <a:rPr lang="es-ES" sz="4000" dirty="0">
                <a:latin typeface="Montserrat Black" panose="00000A00000000000000" pitchFamily="2" charset="0"/>
              </a:rPr>
              <a:t>Gracias por su atención</a:t>
            </a:r>
            <a:br>
              <a:rPr lang="es-ES" sz="2800" dirty="0">
                <a:latin typeface="Montserrat Black" panose="00000A00000000000000" pitchFamily="2" charset="0"/>
              </a:rPr>
            </a:br>
            <a:br>
              <a:rPr lang="es-ES" sz="2800" dirty="0">
                <a:latin typeface="Montserrat Black" panose="00000A00000000000000" pitchFamily="2" charset="0"/>
              </a:rPr>
            </a:br>
            <a:br>
              <a:rPr lang="es-ES" sz="2800" dirty="0">
                <a:latin typeface="Montserrat Light" panose="00000400000000000000" pitchFamily="2" charset="0"/>
              </a:rPr>
            </a:br>
            <a:r>
              <a:rPr lang="es-ES" sz="2800" dirty="0">
                <a:latin typeface="Montserrat Light" panose="00000400000000000000" pitchFamily="2" charset="0"/>
              </a:rPr>
              <a:t>Luis González Hita</a:t>
            </a:r>
            <a:endParaRPr lang="en-US" sz="4000" dirty="0"/>
          </a:p>
        </p:txBody>
      </p:sp>
      <p:sp>
        <p:nvSpPr>
          <p:cNvPr id="3" name="Subtitle 2">
            <a:extLst>
              <a:ext uri="{FF2B5EF4-FFF2-40B4-BE49-F238E27FC236}">
                <a16:creationId xmlns:a16="http://schemas.microsoft.com/office/drawing/2014/main" id="{462C1C19-F27D-A344-93A0-F67835F2630D}"/>
              </a:ext>
            </a:extLst>
          </p:cNvPr>
          <p:cNvSpPr>
            <a:spLocks noGrp="1"/>
          </p:cNvSpPr>
          <p:nvPr>
            <p:ph type="subTitle" idx="1"/>
          </p:nvPr>
        </p:nvSpPr>
        <p:spPr>
          <a:xfrm>
            <a:off x="1215614" y="3605653"/>
            <a:ext cx="9760772" cy="1428926"/>
          </a:xfrm>
        </p:spPr>
        <p:txBody>
          <a:bodyPr>
            <a:normAutofit/>
          </a:bodyPr>
          <a:lstStyle/>
          <a:p>
            <a:pPr>
              <a:lnSpc>
                <a:spcPct val="120000"/>
              </a:lnSpc>
              <a:spcBef>
                <a:spcPts val="0"/>
              </a:spcBef>
            </a:pPr>
            <a:r>
              <a:rPr lang="es-ES" dirty="0">
                <a:latin typeface="Montserrat Light" panose="00000400000000000000" pitchFamily="2" charset="0"/>
              </a:rPr>
              <a:t>lghita@tlaloc.imta.mx</a:t>
            </a:r>
            <a:br>
              <a:rPr lang="es-ES" dirty="0">
                <a:latin typeface="Montserrat Light" panose="00000400000000000000" pitchFamily="2" charset="0"/>
              </a:rPr>
            </a:br>
            <a:r>
              <a:rPr lang="es-ES" dirty="0">
                <a:latin typeface="Montserrat Light" panose="00000400000000000000" pitchFamily="2" charset="0"/>
              </a:rPr>
              <a:t>www.gob.mx/imta</a:t>
            </a:r>
          </a:p>
        </p:txBody>
      </p:sp>
      <p:grpSp>
        <p:nvGrpSpPr>
          <p:cNvPr id="6" name="Agrupar 5"/>
          <p:cNvGrpSpPr/>
          <p:nvPr/>
        </p:nvGrpSpPr>
        <p:grpSpPr>
          <a:xfrm>
            <a:off x="0" y="0"/>
            <a:ext cx="12192000" cy="1157516"/>
            <a:chOff x="0" y="0"/>
            <a:chExt cx="12192000" cy="1157516"/>
          </a:xfrm>
        </p:grpSpPr>
        <p:sp>
          <p:nvSpPr>
            <p:cNvPr id="4" name="Rectángulo 3"/>
            <p:cNvSpPr/>
            <p:nvPr/>
          </p:nvSpPr>
          <p:spPr>
            <a:xfrm>
              <a:off x="0" y="0"/>
              <a:ext cx="12192000" cy="11575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26"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4 Imagen"/>
            <p:cNvPicPr/>
            <p:nvPr/>
          </p:nvPicPr>
          <p:blipFill rotWithShape="1">
            <a:blip r:embed="rId3"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pic>
          <p:nvPicPr>
            <p:cNvPr id="1027" name="Picture 3" descr="C:\Respaldo Rafa\Disco D\Respaldo 09012015\Personal\TRÁMITES IMTA\SITIMTA\Organigrama\Consejo CyT\2019\Congreso de CyT\Logos\3ercongreso-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2811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1011560" y="21916"/>
            <a:ext cx="10665905" cy="1135600"/>
            <a:chOff x="1011560" y="21916"/>
            <a:chExt cx="10665905" cy="1135600"/>
          </a:xfrm>
        </p:grpSpPr>
        <p:pic>
          <p:nvPicPr>
            <p:cNvPr id="8"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Respaldo Rafa\Disco D\Respaldo 09012015\Personal\TRÁMITES IMTA\SITIMTA\Organigrama\Consejo CyT\2019\Congreso de CyT\Logos\3ercongres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4 Imagen"/>
            <p:cNvPicPr/>
            <p:nvPr/>
          </p:nvPicPr>
          <p:blipFill rotWithShape="1">
            <a:blip r:embed="rId4"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grpSp>
      <p:sp>
        <p:nvSpPr>
          <p:cNvPr id="11" name="Text Box 2">
            <a:extLst>
              <a:ext uri="{FF2B5EF4-FFF2-40B4-BE49-F238E27FC236}">
                <a16:creationId xmlns:a16="http://schemas.microsoft.com/office/drawing/2014/main" id="{B9D0BACA-CE3C-4F23-8CE7-37A3B72D5FD7}"/>
              </a:ext>
            </a:extLst>
          </p:cNvPr>
          <p:cNvSpPr txBox="1">
            <a:spLocks noChangeArrowheads="1"/>
          </p:cNvSpPr>
          <p:nvPr/>
        </p:nvSpPr>
        <p:spPr bwMode="auto">
          <a:xfrm>
            <a:off x="0" y="1617852"/>
            <a:ext cx="3495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206" algn="ctr" eaLnBrk="1" hangingPunct="1">
              <a:spcBef>
                <a:spcPts val="88"/>
              </a:spcBef>
              <a:buFontTx/>
              <a:buNone/>
            </a:pPr>
            <a:r>
              <a:rPr lang="es-ES_tradnl" altLang="es-MX" sz="2800" b="1" spc="-4" dirty="0">
                <a:solidFill>
                  <a:srgbClr val="0070C0"/>
                </a:solidFill>
                <a:latin typeface="Arial Narrow" panose="020B0606020202030204" pitchFamily="34" charset="0"/>
                <a:cs typeface="Arial"/>
              </a:rPr>
              <a:t>Ciclo hidrológico </a:t>
            </a:r>
          </a:p>
        </p:txBody>
      </p:sp>
      <p:sp>
        <p:nvSpPr>
          <p:cNvPr id="2" name="AutoShape 4" descr="Image result for imÃ¡genes del ciclo hidrolÃ³g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6" descr="Image result for imÃ¡genes del ciclo hidrolÃ³gic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2" name="Picture 8" descr="Image result for imÃ¡genes del ciclo hidrolÃ³g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650" y="1385804"/>
            <a:ext cx="6181815" cy="457454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307975" y="2623884"/>
            <a:ext cx="5153404" cy="4431983"/>
          </a:xfrm>
          <a:prstGeom prst="rect">
            <a:avLst/>
          </a:prstGeom>
          <a:noFill/>
        </p:spPr>
        <p:txBody>
          <a:bodyPr wrap="square" rtlCol="0">
            <a:spAutoFit/>
          </a:bodyPr>
          <a:lstStyle/>
          <a:p>
            <a:r>
              <a:rPr lang="es-MX" sz="2400" b="1" dirty="0">
                <a:latin typeface="Arial Narrow" panose="020B0606020202030204" pitchFamily="34" charset="0"/>
              </a:rPr>
              <a:t>Precipitación anual en México </a:t>
            </a:r>
          </a:p>
          <a:p>
            <a:r>
              <a:rPr lang="es-MX" sz="2400" b="1" dirty="0">
                <a:latin typeface="Arial Narrow" panose="020B0606020202030204" pitchFamily="34" charset="0"/>
              </a:rPr>
              <a:t>(1,489 Km</a:t>
            </a:r>
            <a:r>
              <a:rPr lang="es-MX" sz="2400" b="1" baseline="30000" dirty="0">
                <a:latin typeface="Arial Narrow" panose="020B0606020202030204" pitchFamily="34" charset="0"/>
              </a:rPr>
              <a:t>3</a:t>
            </a:r>
            <a:r>
              <a:rPr lang="es-MX" sz="2400" b="1" dirty="0">
                <a:latin typeface="Arial Narrow" panose="020B0606020202030204" pitchFamily="34" charset="0"/>
              </a:rPr>
              <a:t>)</a:t>
            </a:r>
          </a:p>
          <a:p>
            <a:endParaRPr lang="es-MX" sz="2400" dirty="0">
              <a:latin typeface="Arial Narrow" panose="020B0606020202030204" pitchFamily="34" charset="0"/>
            </a:endParaRPr>
          </a:p>
          <a:p>
            <a:r>
              <a:rPr lang="es-MX" sz="2400" dirty="0">
                <a:latin typeface="Arial Narrow" panose="020B0606020202030204" pitchFamily="34" charset="0"/>
              </a:rPr>
              <a:t>73% Evapotranspiración (1,090 Km</a:t>
            </a:r>
            <a:r>
              <a:rPr lang="es-MX" sz="2400" baseline="30000" dirty="0">
                <a:latin typeface="Arial Narrow" panose="020B0606020202030204" pitchFamily="34" charset="0"/>
              </a:rPr>
              <a:t>3</a:t>
            </a:r>
            <a:r>
              <a:rPr lang="es-MX" sz="2400" dirty="0">
                <a:latin typeface="Arial Narrow" panose="020B0606020202030204" pitchFamily="34" charset="0"/>
              </a:rPr>
              <a:t>)</a:t>
            </a:r>
          </a:p>
          <a:p>
            <a:endParaRPr lang="es-MX" sz="2400" dirty="0">
              <a:latin typeface="Arial Narrow" panose="020B0606020202030204" pitchFamily="34" charset="0"/>
            </a:endParaRPr>
          </a:p>
          <a:p>
            <a:r>
              <a:rPr lang="es-MX" sz="2400" dirty="0">
                <a:latin typeface="Arial Narrow" panose="020B0606020202030204" pitchFamily="34" charset="0"/>
              </a:rPr>
              <a:t>22% Escurrimiento (329 Km</a:t>
            </a:r>
            <a:r>
              <a:rPr lang="es-MX" sz="2400" baseline="30000" dirty="0">
                <a:latin typeface="Arial Narrow" panose="020B0606020202030204" pitchFamily="34" charset="0"/>
              </a:rPr>
              <a:t>3</a:t>
            </a:r>
            <a:r>
              <a:rPr lang="es-MX" sz="2400" dirty="0">
                <a:latin typeface="Arial Narrow" panose="020B0606020202030204" pitchFamily="34" charset="0"/>
              </a:rPr>
              <a:t>)</a:t>
            </a:r>
          </a:p>
          <a:p>
            <a:endParaRPr lang="es-MX" sz="2400" dirty="0">
              <a:latin typeface="Arial Narrow" panose="020B0606020202030204" pitchFamily="34" charset="0"/>
            </a:endParaRPr>
          </a:p>
          <a:p>
            <a:r>
              <a:rPr lang="es-MX" sz="2400" dirty="0">
                <a:latin typeface="Arial Narrow" panose="020B0606020202030204" pitchFamily="34" charset="0"/>
              </a:rPr>
              <a:t>5% Recarga subterránea (70 Km</a:t>
            </a:r>
            <a:r>
              <a:rPr lang="es-MX" sz="2400" baseline="30000" dirty="0">
                <a:latin typeface="Arial Narrow" panose="020B0606020202030204" pitchFamily="34" charset="0"/>
              </a:rPr>
              <a:t>3</a:t>
            </a:r>
            <a:r>
              <a:rPr lang="es-MX" sz="2400" dirty="0">
                <a:latin typeface="Arial Narrow" panose="020B0606020202030204" pitchFamily="34" charset="0"/>
              </a:rPr>
              <a:t>)</a:t>
            </a:r>
          </a:p>
          <a:p>
            <a:endParaRPr lang="es-MX" sz="2400" dirty="0">
              <a:latin typeface="Arial Narrow" panose="020B0606020202030204" pitchFamily="34" charset="0"/>
            </a:endParaRPr>
          </a:p>
          <a:p>
            <a:endParaRPr lang="es-MX" sz="2400" dirty="0">
              <a:latin typeface="Arial Narrow" panose="020B0606020202030204" pitchFamily="34" charset="0"/>
            </a:endParaRPr>
          </a:p>
          <a:p>
            <a:endParaRPr lang="es-MX" sz="2400" dirty="0"/>
          </a:p>
          <a:p>
            <a:endParaRPr lang="es-MX" dirty="0"/>
          </a:p>
        </p:txBody>
      </p:sp>
    </p:spTree>
    <p:extLst>
      <p:ext uri="{BB962C8B-B14F-4D97-AF65-F5344CB8AC3E}">
        <p14:creationId xmlns:p14="http://schemas.microsoft.com/office/powerpoint/2010/main" val="4230325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1011560" y="21916"/>
            <a:ext cx="10665905" cy="1135600"/>
            <a:chOff x="1011560" y="21916"/>
            <a:chExt cx="10665905" cy="1135600"/>
          </a:xfrm>
        </p:grpSpPr>
        <p:pic>
          <p:nvPicPr>
            <p:cNvPr id="8"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Respaldo Rafa\Disco D\Respaldo 09012015\Personal\TRÁMITES IMTA\SITIMTA\Organigrama\Consejo CyT\2019\Congreso de CyT\Logos\3ercongres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4 Imagen"/>
            <p:cNvPicPr/>
            <p:nvPr/>
          </p:nvPicPr>
          <p:blipFill rotWithShape="1">
            <a:blip r:embed="rId4"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grpSp>
      <p:sp>
        <p:nvSpPr>
          <p:cNvPr id="11" name="Text Box 2">
            <a:extLst>
              <a:ext uri="{FF2B5EF4-FFF2-40B4-BE49-F238E27FC236}">
                <a16:creationId xmlns:a16="http://schemas.microsoft.com/office/drawing/2014/main" id="{B9D0BACA-CE3C-4F23-8CE7-37A3B72D5FD7}"/>
              </a:ext>
            </a:extLst>
          </p:cNvPr>
          <p:cNvSpPr txBox="1">
            <a:spLocks noChangeArrowheads="1"/>
          </p:cNvSpPr>
          <p:nvPr/>
        </p:nvSpPr>
        <p:spPr bwMode="auto">
          <a:xfrm>
            <a:off x="2283844" y="1387060"/>
            <a:ext cx="65353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206" algn="ctr" eaLnBrk="1" hangingPunct="1">
              <a:spcBef>
                <a:spcPts val="88"/>
              </a:spcBef>
              <a:buFontTx/>
              <a:buNone/>
            </a:pPr>
            <a:r>
              <a:rPr lang="es-ES_tradnl" altLang="es-MX" sz="2400" b="1" spc="-4" dirty="0">
                <a:solidFill>
                  <a:srgbClr val="0070C0"/>
                </a:solidFill>
                <a:latin typeface="Arial Narrow" panose="020B0606020202030204" pitchFamily="34" charset="0"/>
                <a:cs typeface="Arial"/>
              </a:rPr>
              <a:t>Los acuíferos en México</a:t>
            </a:r>
          </a:p>
        </p:txBody>
      </p:sp>
      <p:grpSp>
        <p:nvGrpSpPr>
          <p:cNvPr id="13" name="Grupo 12">
            <a:extLst>
              <a:ext uri="{FF2B5EF4-FFF2-40B4-BE49-F238E27FC236}">
                <a16:creationId xmlns:a16="http://schemas.microsoft.com/office/drawing/2014/main" id="{5788D74C-988B-48BC-968F-66F5D1EAA2EB}"/>
              </a:ext>
            </a:extLst>
          </p:cNvPr>
          <p:cNvGrpSpPr/>
          <p:nvPr/>
        </p:nvGrpSpPr>
        <p:grpSpPr>
          <a:xfrm>
            <a:off x="419548" y="2078269"/>
            <a:ext cx="11257916" cy="3896281"/>
            <a:chOff x="1360982" y="1488175"/>
            <a:chExt cx="5747148" cy="4314632"/>
          </a:xfrm>
        </p:grpSpPr>
        <p:sp>
          <p:nvSpPr>
            <p:cNvPr id="14" name="Text Box 4">
              <a:extLst>
                <a:ext uri="{FF2B5EF4-FFF2-40B4-BE49-F238E27FC236}">
                  <a16:creationId xmlns:a16="http://schemas.microsoft.com/office/drawing/2014/main" id="{B5A3017B-9A0F-43C3-B56D-B2CC889ACB43}"/>
                </a:ext>
              </a:extLst>
            </p:cNvPr>
            <p:cNvSpPr txBox="1">
              <a:spLocks noChangeArrowheads="1"/>
            </p:cNvSpPr>
            <p:nvPr/>
          </p:nvSpPr>
          <p:spPr bwMode="auto">
            <a:xfrm>
              <a:off x="1407417" y="1488175"/>
              <a:ext cx="5647135" cy="71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4650" indent="-3746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90000"/>
                </a:lnSpc>
                <a:spcBef>
                  <a:spcPct val="50000"/>
                </a:spcBef>
                <a:buFont typeface="Wingdings" panose="05000000000000000000" pitchFamily="2" charset="2"/>
                <a:buChar char="v"/>
              </a:pPr>
              <a:r>
                <a:rPr lang="es-ES_tradnl" altLang="es-MX" sz="2000" dirty="0">
                  <a:solidFill>
                    <a:prstClr val="black"/>
                  </a:solidFill>
                  <a:latin typeface="Arial Narrow" panose="020B0606020202030204" pitchFamily="34" charset="0"/>
                  <a:cs typeface="Arial" panose="020B0604020202020204" pitchFamily="34" charset="0"/>
                </a:rPr>
                <a:t>Son las únicas fuentes permanentes de agua, en las regiones áridas y semiáridas, que ocupan alrededor del 50% del territorio nacional. </a:t>
              </a:r>
              <a:endParaRPr lang="es-ES" altLang="es-MX" sz="2000" dirty="0">
                <a:solidFill>
                  <a:prstClr val="black"/>
                </a:solidFill>
                <a:latin typeface="Arial Narrow" panose="020B0606020202030204" pitchFamily="34" charset="0"/>
                <a:cs typeface="Arial" panose="020B0604020202020204" pitchFamily="34" charset="0"/>
              </a:endParaRPr>
            </a:p>
          </p:txBody>
        </p:sp>
        <p:sp>
          <p:nvSpPr>
            <p:cNvPr id="15" name="Text Box 5">
              <a:extLst>
                <a:ext uri="{FF2B5EF4-FFF2-40B4-BE49-F238E27FC236}">
                  <a16:creationId xmlns:a16="http://schemas.microsoft.com/office/drawing/2014/main" id="{591C64EA-A7E2-4B03-ABEA-7A1239E777A2}"/>
                </a:ext>
              </a:extLst>
            </p:cNvPr>
            <p:cNvSpPr txBox="1">
              <a:spLocks noChangeArrowheads="1"/>
            </p:cNvSpPr>
            <p:nvPr/>
          </p:nvSpPr>
          <p:spPr bwMode="auto">
            <a:xfrm>
              <a:off x="1407417" y="2613880"/>
              <a:ext cx="5600700" cy="71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4650" indent="-3746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90000"/>
                </a:lnSpc>
                <a:spcBef>
                  <a:spcPct val="50000"/>
                </a:spcBef>
                <a:buFont typeface="Wingdings" panose="05000000000000000000" pitchFamily="2" charset="2"/>
                <a:buChar char="v"/>
              </a:pPr>
              <a:r>
                <a:rPr lang="es-ES_tradnl" altLang="es-MX" sz="2000" dirty="0">
                  <a:solidFill>
                    <a:prstClr val="black"/>
                  </a:solidFill>
                  <a:latin typeface="Arial Narrow" panose="020B0606020202030204" pitchFamily="34" charset="0"/>
                  <a:cs typeface="Arial" panose="020B0604020202020204" pitchFamily="34" charset="0"/>
                </a:rPr>
                <a:t>Sustentan el riego de dos millones de hectáreas (poco más de la tercera parte  de  la superficie total irrigada en el país) .</a:t>
              </a:r>
              <a:endParaRPr lang="es-ES" altLang="es-MX" sz="2000" dirty="0">
                <a:solidFill>
                  <a:prstClr val="black"/>
                </a:solidFill>
                <a:latin typeface="Arial Narrow" panose="020B0606020202030204" pitchFamily="34" charset="0"/>
                <a:cs typeface="Arial" panose="020B0604020202020204" pitchFamily="34" charset="0"/>
              </a:endParaRPr>
            </a:p>
          </p:txBody>
        </p:sp>
        <p:sp>
          <p:nvSpPr>
            <p:cNvPr id="16" name="Text Box 6">
              <a:extLst>
                <a:ext uri="{FF2B5EF4-FFF2-40B4-BE49-F238E27FC236}">
                  <a16:creationId xmlns:a16="http://schemas.microsoft.com/office/drawing/2014/main" id="{846BD213-F7C8-4FCA-B3D6-C8CB0B1D29E7}"/>
                </a:ext>
              </a:extLst>
            </p:cNvPr>
            <p:cNvSpPr txBox="1">
              <a:spLocks noChangeArrowheads="1"/>
            </p:cNvSpPr>
            <p:nvPr/>
          </p:nvSpPr>
          <p:spPr bwMode="auto">
            <a:xfrm>
              <a:off x="1360982" y="3510227"/>
              <a:ext cx="5647135" cy="71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4650" indent="-3746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90000"/>
                </a:lnSpc>
                <a:spcBef>
                  <a:spcPct val="50000"/>
                </a:spcBef>
                <a:buFont typeface="Wingdings" panose="05000000000000000000" pitchFamily="2" charset="2"/>
                <a:buChar char="v"/>
              </a:pPr>
              <a:r>
                <a:rPr lang="es-ES_tradnl" altLang="es-MX" sz="2000" dirty="0">
                  <a:solidFill>
                    <a:prstClr val="black"/>
                  </a:solidFill>
                  <a:latin typeface="Arial Narrow" panose="020B0606020202030204" pitchFamily="34" charset="0"/>
                  <a:cs typeface="Arial" panose="020B0604020202020204" pitchFamily="34" charset="0"/>
                </a:rPr>
                <a:t>Suministran cerca del 75% del volumen de agua utilizado en las ciudades donde se concentran alrededor de 65 millones de habitantes.</a:t>
              </a:r>
              <a:endParaRPr lang="es-ES" altLang="es-MX" sz="2000" dirty="0">
                <a:solidFill>
                  <a:prstClr val="black"/>
                </a:solidFill>
                <a:latin typeface="Arial Narrow" panose="020B0606020202030204" pitchFamily="34" charset="0"/>
                <a:cs typeface="Arial" panose="020B0604020202020204" pitchFamily="34" charset="0"/>
              </a:endParaRPr>
            </a:p>
          </p:txBody>
        </p:sp>
        <p:sp>
          <p:nvSpPr>
            <p:cNvPr id="17" name="Text Box 7">
              <a:extLst>
                <a:ext uri="{FF2B5EF4-FFF2-40B4-BE49-F238E27FC236}">
                  <a16:creationId xmlns:a16="http://schemas.microsoft.com/office/drawing/2014/main" id="{1D8246E4-34BA-435F-A303-56A434FD955E}"/>
                </a:ext>
              </a:extLst>
            </p:cNvPr>
            <p:cNvSpPr txBox="1">
              <a:spLocks noChangeArrowheads="1"/>
            </p:cNvSpPr>
            <p:nvPr/>
          </p:nvSpPr>
          <p:spPr bwMode="auto">
            <a:xfrm>
              <a:off x="1387770" y="4599756"/>
              <a:ext cx="5593556" cy="40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4650" indent="-3746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90000"/>
                </a:lnSpc>
                <a:spcBef>
                  <a:spcPct val="50000"/>
                </a:spcBef>
                <a:buFont typeface="Wingdings" panose="05000000000000000000" pitchFamily="2" charset="2"/>
                <a:buChar char="v"/>
              </a:pPr>
              <a:r>
                <a:rPr lang="es-ES_tradnl" altLang="es-MX" sz="2000" dirty="0">
                  <a:solidFill>
                    <a:prstClr val="black"/>
                  </a:solidFill>
                  <a:latin typeface="Arial Narrow" panose="020B0606020202030204" pitchFamily="34" charset="0"/>
                  <a:cs typeface="Arial" panose="020B0604020202020204" pitchFamily="34" charset="0"/>
                </a:rPr>
                <a:t>Satisfacen las demandas de agua de la mayoría de los desarrollos industriales. </a:t>
              </a:r>
              <a:endParaRPr lang="es-ES" altLang="es-MX" sz="2000" dirty="0">
                <a:solidFill>
                  <a:prstClr val="black"/>
                </a:solidFill>
                <a:latin typeface="Arial Narrow" panose="020B0606020202030204" pitchFamily="34" charset="0"/>
                <a:cs typeface="Arial" panose="020B0604020202020204" pitchFamily="34" charset="0"/>
              </a:endParaRPr>
            </a:p>
          </p:txBody>
        </p:sp>
        <p:sp>
          <p:nvSpPr>
            <p:cNvPr id="18" name="Text Box 8">
              <a:extLst>
                <a:ext uri="{FF2B5EF4-FFF2-40B4-BE49-F238E27FC236}">
                  <a16:creationId xmlns:a16="http://schemas.microsoft.com/office/drawing/2014/main" id="{A40FB4D3-D717-4FEC-BBDA-5A3554646B75}"/>
                </a:ext>
              </a:extLst>
            </p:cNvPr>
            <p:cNvSpPr txBox="1">
              <a:spLocks noChangeArrowheads="1"/>
            </p:cNvSpPr>
            <p:nvPr/>
          </p:nvSpPr>
          <p:spPr bwMode="auto">
            <a:xfrm>
              <a:off x="1407417" y="5393819"/>
              <a:ext cx="5700713" cy="40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4650" indent="-3746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90000"/>
                </a:lnSpc>
                <a:spcBef>
                  <a:spcPct val="50000"/>
                </a:spcBef>
                <a:buFont typeface="Wingdings" panose="05000000000000000000" pitchFamily="2" charset="2"/>
                <a:buChar char="v"/>
              </a:pPr>
              <a:r>
                <a:rPr lang="es-ES_tradnl" altLang="es-MX" sz="2000" dirty="0">
                  <a:solidFill>
                    <a:prstClr val="black"/>
                  </a:solidFill>
                  <a:latin typeface="Arial Narrow" panose="020B0606020202030204" pitchFamily="34" charset="0"/>
                  <a:cs typeface="Arial" panose="020B0604020202020204" pitchFamily="34" charset="0"/>
                </a:rPr>
                <a:t>Abastecen a casi toda la población rural (25 millones de habitantes) </a:t>
              </a:r>
              <a:r>
                <a:rPr lang="es-ES_tradnl" altLang="es-MX" sz="2000" dirty="0">
                  <a:solidFill>
                    <a:srgbClr val="0033CC"/>
                  </a:solidFill>
                  <a:latin typeface="Arial Narrow" panose="020B0606020202030204" pitchFamily="34" charset="0"/>
                  <a:cs typeface="Arial" panose="020B0604020202020204" pitchFamily="34" charset="0"/>
                </a:rPr>
                <a:t>  </a:t>
              </a:r>
              <a:endParaRPr lang="es-ES" altLang="es-MX" sz="2000" dirty="0">
                <a:solidFill>
                  <a:srgbClr val="0033CC"/>
                </a:solidFill>
                <a:latin typeface="Arial Narrow" panose="020B0606020202030204" pitchFamily="34" charset="0"/>
                <a:cs typeface="Arial" panose="020B0604020202020204" pitchFamily="34" charset="0"/>
              </a:endParaRPr>
            </a:p>
          </p:txBody>
        </p:sp>
      </p:grpSp>
    </p:spTree>
    <p:extLst>
      <p:ext uri="{BB962C8B-B14F-4D97-AF65-F5344CB8AC3E}">
        <p14:creationId xmlns:p14="http://schemas.microsoft.com/office/powerpoint/2010/main" val="4264026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1011560" y="21916"/>
            <a:ext cx="10665905" cy="1135600"/>
            <a:chOff x="1011560" y="21916"/>
            <a:chExt cx="10665905" cy="1135600"/>
          </a:xfrm>
        </p:grpSpPr>
        <p:pic>
          <p:nvPicPr>
            <p:cNvPr id="8"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Respaldo Rafa\Disco D\Respaldo 09012015\Personal\TRÁMITES IMTA\SITIMTA\Organigrama\Consejo CyT\2019\Congreso de CyT\Logos\3ercongres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4 Imagen"/>
            <p:cNvPicPr/>
            <p:nvPr/>
          </p:nvPicPr>
          <p:blipFill rotWithShape="1">
            <a:blip r:embed="rId4"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grpSp>
      <p:sp>
        <p:nvSpPr>
          <p:cNvPr id="19" name="Text Box 2">
            <a:extLst>
              <a:ext uri="{FF2B5EF4-FFF2-40B4-BE49-F238E27FC236}">
                <a16:creationId xmlns:a16="http://schemas.microsoft.com/office/drawing/2014/main" id="{B67B6096-9149-452A-A5D0-E86C0B192E53}"/>
              </a:ext>
            </a:extLst>
          </p:cNvPr>
          <p:cNvSpPr txBox="1">
            <a:spLocks noChangeArrowheads="1"/>
          </p:cNvSpPr>
          <p:nvPr/>
        </p:nvSpPr>
        <p:spPr bwMode="auto">
          <a:xfrm>
            <a:off x="1407093" y="1033165"/>
            <a:ext cx="922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206" algn="ctr" eaLnBrk="1" hangingPunct="1">
              <a:spcBef>
                <a:spcPts val="88"/>
              </a:spcBef>
              <a:buNone/>
            </a:pPr>
            <a:r>
              <a:rPr lang="es-ES" altLang="es-MX" sz="2400" b="1" spc="-4" dirty="0">
                <a:solidFill>
                  <a:srgbClr val="0070C0"/>
                </a:solidFill>
                <a:latin typeface="Arial Narrow" panose="020B0606020202030204" pitchFamily="34" charset="0"/>
                <a:cs typeface="Arial"/>
              </a:rPr>
              <a:t>Estrategias para reducir brechas en información hidrológica disponible</a:t>
            </a:r>
          </a:p>
        </p:txBody>
      </p:sp>
      <p:graphicFrame>
        <p:nvGraphicFramePr>
          <p:cNvPr id="11" name="Tabla 10">
            <a:extLst>
              <a:ext uri="{FF2B5EF4-FFF2-40B4-BE49-F238E27FC236}">
                <a16:creationId xmlns:a16="http://schemas.microsoft.com/office/drawing/2014/main" id="{94A10220-B5A1-480E-B298-DEB2AA6B8563}"/>
              </a:ext>
            </a:extLst>
          </p:cNvPr>
          <p:cNvGraphicFramePr>
            <a:graphicFrameLocks noGrp="1"/>
          </p:cNvGraphicFramePr>
          <p:nvPr>
            <p:extLst>
              <p:ext uri="{D42A27DB-BD31-4B8C-83A1-F6EECF244321}">
                <p14:modId xmlns:p14="http://schemas.microsoft.com/office/powerpoint/2010/main" val="125749923"/>
              </p:ext>
            </p:extLst>
          </p:nvPr>
        </p:nvGraphicFramePr>
        <p:xfrm>
          <a:off x="576132" y="2506774"/>
          <a:ext cx="10722833" cy="3502102"/>
        </p:xfrm>
        <a:graphic>
          <a:graphicData uri="http://schemas.openxmlformats.org/drawingml/2006/table">
            <a:tbl>
              <a:tblPr firstRow="1" bandRow="1">
                <a:tableStyleId>{5C22544A-7EE6-4342-B048-85BDC9FD1C3A}</a:tableStyleId>
              </a:tblPr>
              <a:tblGrid>
                <a:gridCol w="3278019">
                  <a:extLst>
                    <a:ext uri="{9D8B030D-6E8A-4147-A177-3AD203B41FA5}">
                      <a16:colId xmlns:a16="http://schemas.microsoft.com/office/drawing/2014/main" val="20000"/>
                    </a:ext>
                  </a:extLst>
                </a:gridCol>
                <a:gridCol w="7444814">
                  <a:extLst>
                    <a:ext uri="{9D8B030D-6E8A-4147-A177-3AD203B41FA5}">
                      <a16:colId xmlns:a16="http://schemas.microsoft.com/office/drawing/2014/main" val="4120728209"/>
                    </a:ext>
                  </a:extLst>
                </a:gridCol>
              </a:tblGrid>
              <a:tr h="554054">
                <a:tc>
                  <a:txBody>
                    <a:bodyPr/>
                    <a:lstStyle/>
                    <a:p>
                      <a:pPr algn="ctr"/>
                      <a:endParaRPr lang="es-MX" dirty="0"/>
                    </a:p>
                  </a:txBody>
                  <a:tcPr anchor="ctr"/>
                </a:tc>
                <a:tc>
                  <a:txBody>
                    <a:bodyPr/>
                    <a:lstStyle/>
                    <a:p>
                      <a:pPr algn="ctr"/>
                      <a:r>
                        <a:rPr lang="es-MX" dirty="0"/>
                        <a:t>Acciones</a:t>
                      </a:r>
                    </a:p>
                  </a:txBody>
                  <a:tcPr anchor="ctr"/>
                </a:tc>
                <a:extLst>
                  <a:ext uri="{0D108BD9-81ED-4DB2-BD59-A6C34878D82A}">
                    <a16:rowId xmlns:a16="http://schemas.microsoft.com/office/drawing/2014/main" val="1283826005"/>
                  </a:ext>
                </a:extLst>
              </a:tr>
              <a:tr h="2948048">
                <a:tc>
                  <a:txBody>
                    <a:bodyPr/>
                    <a:lstStyle/>
                    <a:p>
                      <a:pPr marL="358775" indent="-179388" algn="just"/>
                      <a:r>
                        <a:rPr lang="es-MX" sz="1800" b="1" dirty="0">
                          <a:solidFill>
                            <a:schemeClr val="tx1"/>
                          </a:solidFill>
                          <a:latin typeface="Arial Narrow" panose="020B0606020202030204" pitchFamily="34" charset="0"/>
                        </a:rPr>
                        <a:t>   Consolidar un sistema integral de medición de los</a:t>
                      </a:r>
                      <a:r>
                        <a:rPr lang="es-MX" sz="1800" b="1" baseline="0" dirty="0">
                          <a:solidFill>
                            <a:schemeClr val="tx1"/>
                          </a:solidFill>
                          <a:latin typeface="Arial Narrow" panose="020B0606020202030204" pitchFamily="34" charset="0"/>
                        </a:rPr>
                        <a:t> </a:t>
                      </a:r>
                      <a:r>
                        <a:rPr lang="es-MX" sz="1800" b="1" dirty="0">
                          <a:solidFill>
                            <a:schemeClr val="tx1"/>
                          </a:solidFill>
                          <a:latin typeface="Arial Narrow" panose="020B0606020202030204" pitchFamily="34" charset="0"/>
                        </a:rPr>
                        <a:t>diferentes componentes del ciclo hidrológico</a:t>
                      </a:r>
                    </a:p>
                  </a:txBody>
                  <a:tcPr anchor="ctr"/>
                </a:tc>
                <a:tc>
                  <a:txBody>
                    <a:bodyPr/>
                    <a:lstStyle/>
                    <a:p>
                      <a:pPr marL="285750" indent="-285750" algn="just">
                        <a:buFont typeface="Arial" panose="020B0604020202020204" pitchFamily="34" charset="0"/>
                        <a:buChar char="•"/>
                      </a:pPr>
                      <a:r>
                        <a:rPr lang="es-MX" sz="1800" dirty="0">
                          <a:solidFill>
                            <a:schemeClr val="tx1"/>
                          </a:solidFill>
                          <a:latin typeface="Arial Narrow" panose="020B0606020202030204" pitchFamily="34" charset="0"/>
                        </a:rPr>
                        <a:t>Mejorar las estaciones </a:t>
                      </a:r>
                      <a:r>
                        <a:rPr lang="es-MX" sz="1800" dirty="0" err="1">
                          <a:solidFill>
                            <a:schemeClr val="tx1"/>
                          </a:solidFill>
                          <a:latin typeface="Arial Narrow" panose="020B0606020202030204" pitchFamily="34" charset="0"/>
                        </a:rPr>
                        <a:t>hidroclimatológicas</a:t>
                      </a:r>
                      <a:r>
                        <a:rPr lang="es-MX" sz="1800" dirty="0">
                          <a:solidFill>
                            <a:schemeClr val="tx1"/>
                          </a:solidFill>
                          <a:latin typeface="Arial Narrow" panose="020B0606020202030204" pitchFamily="34" charset="0"/>
                        </a:rPr>
                        <a:t> convencionales y automáticas en operación.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solidFill>
                            <a:schemeClr val="tx1"/>
                          </a:solidFill>
                          <a:latin typeface="Arial Narrow" panose="020B0606020202030204" pitchFamily="34" charset="0"/>
                        </a:rPr>
                        <a:t>Utilizar nuevas tecnologías para la medición de los diferentes componentes del ciclo hidrológico.</a:t>
                      </a:r>
                    </a:p>
                    <a:p>
                      <a:pPr marL="285750" indent="-285750" algn="just">
                        <a:buFont typeface="Arial" panose="020B0604020202020204" pitchFamily="34" charset="0"/>
                        <a:buChar char="•"/>
                      </a:pPr>
                      <a:r>
                        <a:rPr lang="es-MX" sz="1800" dirty="0">
                          <a:solidFill>
                            <a:schemeClr val="tx1"/>
                          </a:solidFill>
                          <a:latin typeface="Arial Narrow" panose="020B0606020202030204" pitchFamily="34" charset="0"/>
                        </a:rPr>
                        <a:t>Mantener los laboratorios de calidad del agua, investigación y observatorios, de acuerdo a estándares internacionales.</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solidFill>
                            <a:schemeClr val="tx1"/>
                          </a:solidFill>
                          <a:latin typeface="Arial Narrow" panose="020B0606020202030204" pitchFamily="34" charset="0"/>
                        </a:rPr>
                        <a:t>Instrumentar pozos de monitoreo y mantener las redes </a:t>
                      </a:r>
                      <a:r>
                        <a:rPr lang="es-MX" sz="1800" dirty="0" err="1">
                          <a:solidFill>
                            <a:schemeClr val="tx1"/>
                          </a:solidFill>
                          <a:latin typeface="Arial Narrow" panose="020B0606020202030204" pitchFamily="34" charset="0"/>
                        </a:rPr>
                        <a:t>piezométricas</a:t>
                      </a:r>
                      <a:r>
                        <a:rPr lang="es-MX" sz="1800" dirty="0">
                          <a:solidFill>
                            <a:schemeClr val="tx1"/>
                          </a:solidFill>
                          <a:latin typeface="Arial Narrow" panose="020B0606020202030204" pitchFamily="34" charset="0"/>
                        </a:rPr>
                        <a:t> en operación.</a:t>
                      </a:r>
                    </a:p>
                  </a:txBody>
                  <a:tcPr anchor="ctr"/>
                </a:tc>
                <a:extLst>
                  <a:ext uri="{0D108BD9-81ED-4DB2-BD59-A6C34878D82A}">
                    <a16:rowId xmlns:a16="http://schemas.microsoft.com/office/drawing/2014/main" val="3873588601"/>
                  </a:ext>
                </a:extLst>
              </a:tr>
            </a:tbl>
          </a:graphicData>
        </a:graphic>
      </p:graphicFrame>
      <p:sp>
        <p:nvSpPr>
          <p:cNvPr id="12" name="Text Box 3">
            <a:extLst>
              <a:ext uri="{FF2B5EF4-FFF2-40B4-BE49-F238E27FC236}">
                <a16:creationId xmlns:a16="http://schemas.microsoft.com/office/drawing/2014/main" id="{A8334B73-7193-4806-917F-2ED951109DC4}"/>
              </a:ext>
            </a:extLst>
          </p:cNvPr>
          <p:cNvSpPr txBox="1">
            <a:spLocks noChangeArrowheads="1"/>
          </p:cNvSpPr>
          <p:nvPr/>
        </p:nvSpPr>
        <p:spPr bwMode="auto">
          <a:xfrm>
            <a:off x="372932" y="1510038"/>
            <a:ext cx="114461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556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0" algn="just" eaLnBrk="1" hangingPunct="1">
              <a:spcBef>
                <a:spcPct val="50000"/>
              </a:spcBef>
              <a:buSzPct val="90000"/>
              <a:buNone/>
            </a:pPr>
            <a:r>
              <a:rPr lang="es-ES" altLang="es-MX" sz="1600" dirty="0">
                <a:solidFill>
                  <a:prstClr val="black"/>
                </a:solidFill>
                <a:latin typeface="Arial" panose="020B0604020202020204" pitchFamily="34" charset="0"/>
                <a:cs typeface="Arial" panose="020B0604020202020204" pitchFamily="34" charset="0"/>
              </a:rPr>
              <a:t>México enfrenta problemas críticos en materia de agua, destacan la escasez, la contaminación, la necesidad de mejorar la administración del agua, la falta de ordenamiento ecológico, el impacto del cambio climático sobre el ciclo hidrológico y la limitada inversión en investigación y desarrollo tecnológico en el país. </a:t>
            </a:r>
            <a:endParaRPr lang="es-ES_tradnl" altLang="es-MX"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16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1011560" y="21916"/>
            <a:ext cx="10665905" cy="1135600"/>
            <a:chOff x="1011560" y="21916"/>
            <a:chExt cx="10665905" cy="1135600"/>
          </a:xfrm>
        </p:grpSpPr>
        <p:pic>
          <p:nvPicPr>
            <p:cNvPr id="8"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Respaldo Rafa\Disco D\Respaldo 09012015\Personal\TRÁMITES IMTA\SITIMTA\Organigrama\Consejo CyT\2019\Congreso de CyT\Logos\3ercongres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4 Imagen"/>
            <p:cNvPicPr/>
            <p:nvPr/>
          </p:nvPicPr>
          <p:blipFill rotWithShape="1">
            <a:blip r:embed="rId4"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grpSp>
      <p:sp>
        <p:nvSpPr>
          <p:cNvPr id="19" name="Text Box 2">
            <a:extLst>
              <a:ext uri="{FF2B5EF4-FFF2-40B4-BE49-F238E27FC236}">
                <a16:creationId xmlns:a16="http://schemas.microsoft.com/office/drawing/2014/main" id="{B67B6096-9149-452A-A5D0-E86C0B192E53}"/>
              </a:ext>
            </a:extLst>
          </p:cNvPr>
          <p:cNvSpPr txBox="1">
            <a:spLocks noChangeArrowheads="1"/>
          </p:cNvSpPr>
          <p:nvPr/>
        </p:nvSpPr>
        <p:spPr bwMode="auto">
          <a:xfrm>
            <a:off x="1409252" y="1178494"/>
            <a:ext cx="922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206" algn="ctr" eaLnBrk="1" hangingPunct="1">
              <a:spcBef>
                <a:spcPts val="88"/>
              </a:spcBef>
              <a:buNone/>
            </a:pPr>
            <a:r>
              <a:rPr lang="es-ES_tradnl" altLang="es-MX" sz="2400" b="1" spc="-4" dirty="0">
                <a:solidFill>
                  <a:srgbClr val="0070C0"/>
                </a:solidFill>
                <a:latin typeface="Arial Narrow" panose="020B0606020202030204" pitchFamily="34" charset="0"/>
                <a:cs typeface="Arial"/>
              </a:rPr>
              <a:t>Hidrología isotópica</a:t>
            </a:r>
          </a:p>
        </p:txBody>
      </p:sp>
      <p:sp>
        <p:nvSpPr>
          <p:cNvPr id="11" name="Título 1">
            <a:extLst>
              <a:ext uri="{FF2B5EF4-FFF2-40B4-BE49-F238E27FC236}">
                <a16:creationId xmlns:a16="http://schemas.microsoft.com/office/drawing/2014/main" id="{68583668-00D8-40DA-9888-A75BAC99CFF1}"/>
              </a:ext>
            </a:extLst>
          </p:cNvPr>
          <p:cNvSpPr txBox="1">
            <a:spLocks/>
          </p:cNvSpPr>
          <p:nvPr/>
        </p:nvSpPr>
        <p:spPr>
          <a:xfrm>
            <a:off x="6280603" y="1835912"/>
            <a:ext cx="4955310" cy="14958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es-MX" sz="1800" dirty="0">
                <a:solidFill>
                  <a:prstClr val="black"/>
                </a:solidFill>
                <a:latin typeface="Arial Narrow" panose="020B0606020202030204" pitchFamily="34" charset="0"/>
                <a:cs typeface="Arial" panose="020B0604020202020204" pitchFamily="34" charset="0"/>
              </a:rPr>
              <a:t>Los isótopos ambientales son trazadores gratuitos, existentes en la naturaleza, que aportan información valiosa sobre el comportamiento de las aguas atmosféricas, superficiales y subterráneas. </a:t>
            </a:r>
            <a:endParaRPr lang="es-ES" sz="2000" b="1" dirty="0">
              <a:solidFill>
                <a:prstClr val="black"/>
              </a:solidFill>
              <a:latin typeface="Arial Narrow" panose="020B060602020203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9641AD79-063B-4A5D-9256-0B2C977343F8}"/>
              </a:ext>
            </a:extLst>
          </p:cNvPr>
          <p:cNvPicPr>
            <a:picLocks noChangeAspect="1"/>
          </p:cNvPicPr>
          <p:nvPr/>
        </p:nvPicPr>
        <p:blipFill>
          <a:blip r:embed="rId5"/>
          <a:stretch>
            <a:fillRect/>
          </a:stretch>
        </p:blipFill>
        <p:spPr>
          <a:xfrm>
            <a:off x="93487" y="1762584"/>
            <a:ext cx="5555146" cy="4219366"/>
          </a:xfrm>
          <a:prstGeom prst="rect">
            <a:avLst/>
          </a:prstGeom>
        </p:spPr>
      </p:pic>
      <p:pic>
        <p:nvPicPr>
          <p:cNvPr id="36" name="Imagen 35">
            <a:extLst>
              <a:ext uri="{FF2B5EF4-FFF2-40B4-BE49-F238E27FC236}">
                <a16:creationId xmlns:a16="http://schemas.microsoft.com/office/drawing/2014/main" id="{43E12704-569E-45CB-A749-F7AD752B4EA5}"/>
              </a:ext>
            </a:extLst>
          </p:cNvPr>
          <p:cNvPicPr>
            <a:picLocks noChangeAspect="1"/>
          </p:cNvPicPr>
          <p:nvPr/>
        </p:nvPicPr>
        <p:blipFill rotWithShape="1">
          <a:blip r:embed="rId6"/>
          <a:srcRect l="1528" b="18910"/>
          <a:stretch/>
        </p:blipFill>
        <p:spPr>
          <a:xfrm>
            <a:off x="5648633" y="3538092"/>
            <a:ext cx="6371650" cy="2237488"/>
          </a:xfrm>
          <a:prstGeom prst="rect">
            <a:avLst/>
          </a:prstGeom>
        </p:spPr>
      </p:pic>
    </p:spTree>
    <p:extLst>
      <p:ext uri="{BB962C8B-B14F-4D97-AF65-F5344CB8AC3E}">
        <p14:creationId xmlns:p14="http://schemas.microsoft.com/office/powerpoint/2010/main" val="1844806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1011560" y="21916"/>
            <a:ext cx="10665905" cy="1135600"/>
            <a:chOff x="1011560" y="21916"/>
            <a:chExt cx="10665905" cy="1135600"/>
          </a:xfrm>
        </p:grpSpPr>
        <p:pic>
          <p:nvPicPr>
            <p:cNvPr id="8"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Respaldo Rafa\Disco D\Respaldo 09012015\Personal\TRÁMITES IMTA\SITIMTA\Organigrama\Consejo CyT\2019\Congreso de CyT\Logos\3ercongres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4 Imagen"/>
            <p:cNvPicPr/>
            <p:nvPr/>
          </p:nvPicPr>
          <p:blipFill rotWithShape="1">
            <a:blip r:embed="rId4"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grpSp>
      <p:sp>
        <p:nvSpPr>
          <p:cNvPr id="19" name="Text Box 2">
            <a:extLst>
              <a:ext uri="{FF2B5EF4-FFF2-40B4-BE49-F238E27FC236}">
                <a16:creationId xmlns:a16="http://schemas.microsoft.com/office/drawing/2014/main" id="{B67B6096-9149-452A-A5D0-E86C0B192E53}"/>
              </a:ext>
            </a:extLst>
          </p:cNvPr>
          <p:cNvSpPr txBox="1">
            <a:spLocks noChangeArrowheads="1"/>
          </p:cNvSpPr>
          <p:nvPr/>
        </p:nvSpPr>
        <p:spPr bwMode="auto">
          <a:xfrm>
            <a:off x="-160296" y="1178494"/>
            <a:ext cx="125125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206" algn="ctr" eaLnBrk="1" hangingPunct="1">
              <a:spcBef>
                <a:spcPts val="88"/>
              </a:spcBef>
              <a:buNone/>
            </a:pPr>
            <a:r>
              <a:rPr lang="es-ES_tradnl" altLang="es-MX" sz="2000" b="1" spc="-4" dirty="0">
                <a:solidFill>
                  <a:srgbClr val="0070C0"/>
                </a:solidFill>
                <a:latin typeface="Arial Narrow" panose="020B0606020202030204" pitchFamily="34" charset="0"/>
                <a:cs typeface="Arial"/>
              </a:rPr>
              <a:t> Red Nacional de Monitoreo de la Composición Química e Isotópica de la Precipitación Pluvial  (RENIP)</a:t>
            </a:r>
          </a:p>
        </p:txBody>
      </p:sp>
      <p:pic>
        <p:nvPicPr>
          <p:cNvPr id="11" name="Imagen 10">
            <a:extLst>
              <a:ext uri="{FF2B5EF4-FFF2-40B4-BE49-F238E27FC236}">
                <a16:creationId xmlns:a16="http://schemas.microsoft.com/office/drawing/2014/main" id="{672E3FE6-4D36-4CBA-8C50-030DE9C2609F}"/>
              </a:ext>
            </a:extLst>
          </p:cNvPr>
          <p:cNvPicPr>
            <a:picLocks noChangeAspect="1"/>
          </p:cNvPicPr>
          <p:nvPr/>
        </p:nvPicPr>
        <p:blipFill>
          <a:blip r:embed="rId5"/>
          <a:stretch>
            <a:fillRect/>
          </a:stretch>
        </p:blipFill>
        <p:spPr>
          <a:xfrm>
            <a:off x="427360" y="1640159"/>
            <a:ext cx="6453509" cy="4802974"/>
          </a:xfrm>
          <a:prstGeom prst="rect">
            <a:avLst/>
          </a:prstGeom>
        </p:spPr>
      </p:pic>
      <p:pic>
        <p:nvPicPr>
          <p:cNvPr id="14" name="Imagen 13">
            <a:extLst>
              <a:ext uri="{FF2B5EF4-FFF2-40B4-BE49-F238E27FC236}">
                <a16:creationId xmlns:a16="http://schemas.microsoft.com/office/drawing/2014/main" id="{2B805878-4446-442A-A936-C07910AA6B4E}"/>
              </a:ext>
            </a:extLst>
          </p:cNvPr>
          <p:cNvPicPr>
            <a:picLocks noChangeAspect="1"/>
          </p:cNvPicPr>
          <p:nvPr/>
        </p:nvPicPr>
        <p:blipFill rotWithShape="1">
          <a:blip r:embed="rId6">
            <a:extLst>
              <a:ext uri="{28A0092B-C50C-407E-A947-70E740481C1C}">
                <a14:useLocalDpi xmlns:a14="http://schemas.microsoft.com/office/drawing/2010/main" val="0"/>
              </a:ext>
            </a:extLst>
          </a:blip>
          <a:srcRect l="3944" t="11440" r="8231" b="12780"/>
          <a:stretch/>
        </p:blipFill>
        <p:spPr>
          <a:xfrm>
            <a:off x="7191548" y="1694851"/>
            <a:ext cx="4587280" cy="2891085"/>
          </a:xfrm>
          <a:prstGeom prst="rect">
            <a:avLst/>
          </a:prstGeom>
        </p:spPr>
      </p:pic>
      <p:pic>
        <p:nvPicPr>
          <p:cNvPr id="15" name="Imagen 14">
            <a:extLst>
              <a:ext uri="{FF2B5EF4-FFF2-40B4-BE49-F238E27FC236}">
                <a16:creationId xmlns:a16="http://schemas.microsoft.com/office/drawing/2014/main" id="{60D224D2-A8D5-4825-97EE-C58F16DFF0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7345" y="4740686"/>
            <a:ext cx="2287843" cy="1677693"/>
          </a:xfrm>
          <a:prstGeom prst="rect">
            <a:avLst/>
          </a:prstGeom>
        </p:spPr>
      </p:pic>
    </p:spTree>
    <p:extLst>
      <p:ext uri="{BB962C8B-B14F-4D97-AF65-F5344CB8AC3E}">
        <p14:creationId xmlns:p14="http://schemas.microsoft.com/office/powerpoint/2010/main" val="334515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1011560" y="21916"/>
            <a:ext cx="10665905" cy="1135600"/>
            <a:chOff x="1011560" y="21916"/>
            <a:chExt cx="10665905" cy="1135600"/>
          </a:xfrm>
        </p:grpSpPr>
        <p:pic>
          <p:nvPicPr>
            <p:cNvPr id="8"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Respaldo Rafa\Disco D\Respaldo 09012015\Personal\TRÁMITES IMTA\SITIMTA\Organigrama\Consejo CyT\2019\Congreso de CyT\Logos\3ercongres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4 Imagen"/>
            <p:cNvPicPr/>
            <p:nvPr/>
          </p:nvPicPr>
          <p:blipFill rotWithShape="1">
            <a:blip r:embed="rId4"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grpSp>
      <p:sp>
        <p:nvSpPr>
          <p:cNvPr id="19" name="Text Box 2">
            <a:extLst>
              <a:ext uri="{FF2B5EF4-FFF2-40B4-BE49-F238E27FC236}">
                <a16:creationId xmlns:a16="http://schemas.microsoft.com/office/drawing/2014/main" id="{B67B6096-9149-452A-A5D0-E86C0B192E53}"/>
              </a:ext>
            </a:extLst>
          </p:cNvPr>
          <p:cNvSpPr txBox="1">
            <a:spLocks noChangeArrowheads="1"/>
          </p:cNvSpPr>
          <p:nvPr/>
        </p:nvSpPr>
        <p:spPr bwMode="auto">
          <a:xfrm>
            <a:off x="1408835" y="1112329"/>
            <a:ext cx="922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206" algn="ctr" eaLnBrk="1" hangingPunct="1">
              <a:spcBef>
                <a:spcPts val="88"/>
              </a:spcBef>
              <a:buNone/>
            </a:pPr>
            <a:r>
              <a:rPr lang="es-ES_tradnl" altLang="es-MX" sz="2400" b="1" spc="-4" dirty="0">
                <a:solidFill>
                  <a:srgbClr val="0070C0"/>
                </a:solidFill>
                <a:latin typeface="Arial Narrow" panose="020B0606020202030204" pitchFamily="34" charset="0"/>
                <a:cs typeface="Arial"/>
              </a:rPr>
              <a:t>Objetivo de la RENIP</a:t>
            </a:r>
          </a:p>
        </p:txBody>
      </p:sp>
      <p:sp>
        <p:nvSpPr>
          <p:cNvPr id="20" name="Text Box 3">
            <a:extLst>
              <a:ext uri="{FF2B5EF4-FFF2-40B4-BE49-F238E27FC236}">
                <a16:creationId xmlns:a16="http://schemas.microsoft.com/office/drawing/2014/main" id="{A8334B73-7193-4806-917F-2ED951109DC4}"/>
              </a:ext>
            </a:extLst>
          </p:cNvPr>
          <p:cNvSpPr txBox="1">
            <a:spLocks noChangeArrowheads="1"/>
          </p:cNvSpPr>
          <p:nvPr/>
        </p:nvSpPr>
        <p:spPr bwMode="auto">
          <a:xfrm>
            <a:off x="372932" y="1595133"/>
            <a:ext cx="114461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556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0" algn="just" eaLnBrk="1" hangingPunct="1">
              <a:spcBef>
                <a:spcPct val="50000"/>
              </a:spcBef>
              <a:buSzPct val="90000"/>
              <a:buNone/>
            </a:pPr>
            <a:r>
              <a:rPr lang="es-ES" altLang="es-MX" sz="2000" b="1" dirty="0">
                <a:solidFill>
                  <a:prstClr val="black"/>
                </a:solidFill>
                <a:latin typeface="Arial Narrow" panose="020B0606020202030204" pitchFamily="34" charset="0"/>
                <a:cs typeface="Arial" panose="020B0604020202020204" pitchFamily="34" charset="0"/>
              </a:rPr>
              <a:t>Generar herramientas isotópicas para determinar las variables que gobiernan el funcionamiento de los acuíferos y el comportamiento del agua en el ciclo hidrológico, bajo las condiciones climatológicas, orográficas y ambientales propias de las regiones del territorio nacional.</a:t>
            </a:r>
          </a:p>
        </p:txBody>
      </p:sp>
      <p:pic>
        <p:nvPicPr>
          <p:cNvPr id="11" name="Imagen 10">
            <a:extLst>
              <a:ext uri="{FF2B5EF4-FFF2-40B4-BE49-F238E27FC236}">
                <a16:creationId xmlns:a16="http://schemas.microsoft.com/office/drawing/2014/main" id="{375C26F1-0D93-484B-9829-24B88DD3711B}"/>
              </a:ext>
            </a:extLst>
          </p:cNvPr>
          <p:cNvPicPr>
            <a:picLocks noChangeAspect="1"/>
          </p:cNvPicPr>
          <p:nvPr/>
        </p:nvPicPr>
        <p:blipFill>
          <a:blip r:embed="rId5"/>
          <a:stretch>
            <a:fillRect/>
          </a:stretch>
        </p:blipFill>
        <p:spPr>
          <a:xfrm>
            <a:off x="1002119" y="4678937"/>
            <a:ext cx="2516060" cy="1884898"/>
          </a:xfrm>
          <a:prstGeom prst="rect">
            <a:avLst/>
          </a:prstGeom>
        </p:spPr>
      </p:pic>
      <p:pic>
        <p:nvPicPr>
          <p:cNvPr id="12" name="Imagen 11">
            <a:extLst>
              <a:ext uri="{FF2B5EF4-FFF2-40B4-BE49-F238E27FC236}">
                <a16:creationId xmlns:a16="http://schemas.microsoft.com/office/drawing/2014/main" id="{E7864958-7200-41F6-8F62-2A02D721610F}"/>
              </a:ext>
            </a:extLst>
          </p:cNvPr>
          <p:cNvPicPr>
            <a:picLocks noChangeAspect="1"/>
          </p:cNvPicPr>
          <p:nvPr/>
        </p:nvPicPr>
        <p:blipFill>
          <a:blip r:embed="rId6"/>
          <a:stretch>
            <a:fillRect/>
          </a:stretch>
        </p:blipFill>
        <p:spPr>
          <a:xfrm>
            <a:off x="7722561" y="4596089"/>
            <a:ext cx="2508767" cy="1883553"/>
          </a:xfrm>
          <a:prstGeom prst="rect">
            <a:avLst/>
          </a:prstGeom>
        </p:spPr>
      </p:pic>
      <p:pic>
        <p:nvPicPr>
          <p:cNvPr id="13" name="Imagen 12">
            <a:extLst>
              <a:ext uri="{FF2B5EF4-FFF2-40B4-BE49-F238E27FC236}">
                <a16:creationId xmlns:a16="http://schemas.microsoft.com/office/drawing/2014/main" id="{40292B60-9C68-4C63-9F02-106F639E8E04}"/>
              </a:ext>
            </a:extLst>
          </p:cNvPr>
          <p:cNvPicPr>
            <a:picLocks noChangeAspect="1"/>
          </p:cNvPicPr>
          <p:nvPr/>
        </p:nvPicPr>
        <p:blipFill>
          <a:blip r:embed="rId7"/>
          <a:stretch>
            <a:fillRect/>
          </a:stretch>
        </p:blipFill>
        <p:spPr>
          <a:xfrm>
            <a:off x="4454721" y="4678937"/>
            <a:ext cx="2502310" cy="1879974"/>
          </a:xfrm>
          <a:prstGeom prst="rect">
            <a:avLst/>
          </a:prstGeom>
        </p:spPr>
      </p:pic>
      <p:pic>
        <p:nvPicPr>
          <p:cNvPr id="14" name="Imagen 13">
            <a:extLst>
              <a:ext uri="{FF2B5EF4-FFF2-40B4-BE49-F238E27FC236}">
                <a16:creationId xmlns:a16="http://schemas.microsoft.com/office/drawing/2014/main" id="{15669EB1-77FC-402B-87CD-BAABA7A77C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2974" y="2616658"/>
            <a:ext cx="3023273" cy="1861840"/>
          </a:xfrm>
          <a:prstGeom prst="rect">
            <a:avLst/>
          </a:prstGeom>
        </p:spPr>
      </p:pic>
      <p:pic>
        <p:nvPicPr>
          <p:cNvPr id="15" name="Imagen 14">
            <a:extLst>
              <a:ext uri="{FF2B5EF4-FFF2-40B4-BE49-F238E27FC236}">
                <a16:creationId xmlns:a16="http://schemas.microsoft.com/office/drawing/2014/main" id="{95EC8AA3-47AF-4192-910C-1013B06F98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12941" y="2604458"/>
            <a:ext cx="2741958" cy="1827972"/>
          </a:xfrm>
          <a:prstGeom prst="rect">
            <a:avLst/>
          </a:prstGeom>
        </p:spPr>
      </p:pic>
      <p:grpSp>
        <p:nvGrpSpPr>
          <p:cNvPr id="16" name="Grupo 15"/>
          <p:cNvGrpSpPr/>
          <p:nvPr/>
        </p:nvGrpSpPr>
        <p:grpSpPr>
          <a:xfrm>
            <a:off x="617976" y="2641371"/>
            <a:ext cx="3698304" cy="1860668"/>
            <a:chOff x="6836761" y="3547520"/>
            <a:chExt cx="5174575" cy="2382633"/>
          </a:xfrm>
        </p:grpSpPr>
        <p:pic>
          <p:nvPicPr>
            <p:cNvPr id="17" name="Imagen 16">
              <a:extLst>
                <a:ext uri="{FF2B5EF4-FFF2-40B4-BE49-F238E27FC236}">
                  <a16:creationId xmlns:a16="http://schemas.microsoft.com/office/drawing/2014/main" id="{A4AD9F03-664C-4F65-B866-BF4EB90A073B}"/>
                </a:ext>
              </a:extLst>
            </p:cNvPr>
            <p:cNvPicPr>
              <a:picLocks noChangeAspect="1"/>
            </p:cNvPicPr>
            <p:nvPr/>
          </p:nvPicPr>
          <p:blipFill rotWithShape="1">
            <a:blip r:embed="rId10">
              <a:extLst>
                <a:ext uri="{28A0092B-C50C-407E-A947-70E740481C1C}">
                  <a14:useLocalDpi xmlns:a14="http://schemas.microsoft.com/office/drawing/2010/main" val="0"/>
                </a:ext>
              </a:extLst>
            </a:blip>
            <a:srcRect l="31066" t="29334" r="20000" b="47022"/>
            <a:stretch/>
          </p:blipFill>
          <p:spPr>
            <a:xfrm>
              <a:off x="6836761" y="3547520"/>
              <a:ext cx="5174575" cy="2382633"/>
            </a:xfrm>
            <a:prstGeom prst="rect">
              <a:avLst/>
            </a:prstGeom>
          </p:spPr>
        </p:pic>
        <p:grpSp>
          <p:nvGrpSpPr>
            <p:cNvPr id="18" name="Group 328">
              <a:extLst>
                <a:ext uri="{FF2B5EF4-FFF2-40B4-BE49-F238E27FC236}">
                  <a16:creationId xmlns:a16="http://schemas.microsoft.com/office/drawing/2014/main" id="{2A33635E-96E4-43A8-A60B-7CCC3B96BD20}"/>
                </a:ext>
              </a:extLst>
            </p:cNvPr>
            <p:cNvGrpSpPr>
              <a:grpSpLocks/>
            </p:cNvGrpSpPr>
            <p:nvPr/>
          </p:nvGrpSpPr>
          <p:grpSpPr bwMode="auto">
            <a:xfrm>
              <a:off x="7112551" y="3890915"/>
              <a:ext cx="518681" cy="475390"/>
              <a:chOff x="235" y="3349"/>
              <a:chExt cx="596" cy="574"/>
            </a:xfrm>
          </p:grpSpPr>
          <p:sp>
            <p:nvSpPr>
              <p:cNvPr id="33" name="Oval 329">
                <a:extLst>
                  <a:ext uri="{FF2B5EF4-FFF2-40B4-BE49-F238E27FC236}">
                    <a16:creationId xmlns:a16="http://schemas.microsoft.com/office/drawing/2014/main" id="{45F93E1D-B274-4A1A-A26A-CF303CA5FEBF}"/>
                  </a:ext>
                </a:extLst>
              </p:cNvPr>
              <p:cNvSpPr>
                <a:spLocks noChangeArrowheads="1"/>
              </p:cNvSpPr>
              <p:nvPr/>
            </p:nvSpPr>
            <p:spPr bwMode="auto">
              <a:xfrm>
                <a:off x="235" y="3610"/>
                <a:ext cx="249" cy="249"/>
              </a:xfrm>
              <a:prstGeom prst="ellipse">
                <a:avLst/>
              </a:prstGeom>
              <a:gradFill rotWithShape="1">
                <a:gsLst>
                  <a:gs pos="0">
                    <a:srgbClr val="FFFFFF"/>
                  </a:gs>
                  <a:gs pos="100000">
                    <a:srgbClr val="FF99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a:latin typeface="Arial" panose="020B0604020202020204" pitchFamily="34" charset="0"/>
                  </a:rPr>
                  <a:t>H</a:t>
                </a:r>
              </a:p>
            </p:txBody>
          </p:sp>
          <p:sp>
            <p:nvSpPr>
              <p:cNvPr id="34" name="Oval 330">
                <a:extLst>
                  <a:ext uri="{FF2B5EF4-FFF2-40B4-BE49-F238E27FC236}">
                    <a16:creationId xmlns:a16="http://schemas.microsoft.com/office/drawing/2014/main" id="{43FA3100-C5D7-4F5B-9E3E-51AAF976C865}"/>
                  </a:ext>
                </a:extLst>
              </p:cNvPr>
              <p:cNvSpPr>
                <a:spLocks noChangeArrowheads="1"/>
              </p:cNvSpPr>
              <p:nvPr/>
            </p:nvSpPr>
            <p:spPr bwMode="auto">
              <a:xfrm>
                <a:off x="582" y="3674"/>
                <a:ext cx="249" cy="249"/>
              </a:xfrm>
              <a:prstGeom prst="ellipse">
                <a:avLst/>
              </a:prstGeom>
              <a:gradFill rotWithShape="1">
                <a:gsLst>
                  <a:gs pos="0">
                    <a:srgbClr val="FFFFFF"/>
                  </a:gs>
                  <a:gs pos="100000">
                    <a:srgbClr val="FF99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dirty="0">
                    <a:latin typeface="Arial" panose="020B0604020202020204" pitchFamily="34" charset="0"/>
                  </a:rPr>
                  <a:t>H</a:t>
                </a:r>
              </a:p>
            </p:txBody>
          </p:sp>
          <p:sp>
            <p:nvSpPr>
              <p:cNvPr id="35" name="Oval 331">
                <a:extLst>
                  <a:ext uri="{FF2B5EF4-FFF2-40B4-BE49-F238E27FC236}">
                    <a16:creationId xmlns:a16="http://schemas.microsoft.com/office/drawing/2014/main" id="{7CA1250B-7354-446F-BCDA-8776A0D0FB8F}"/>
                  </a:ext>
                </a:extLst>
              </p:cNvPr>
              <p:cNvSpPr>
                <a:spLocks noChangeArrowheads="1"/>
              </p:cNvSpPr>
              <p:nvPr/>
            </p:nvSpPr>
            <p:spPr bwMode="auto">
              <a:xfrm>
                <a:off x="398" y="3349"/>
                <a:ext cx="363" cy="363"/>
              </a:xfrm>
              <a:prstGeom prst="ellipse">
                <a:avLst/>
              </a:prstGeom>
              <a:gradFill rotWithShape="1">
                <a:gsLst>
                  <a:gs pos="0">
                    <a:srgbClr val="FFFFFF"/>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baseline="30000" dirty="0">
                    <a:latin typeface="Arial" panose="020B0604020202020204" pitchFamily="34" charset="0"/>
                  </a:rPr>
                  <a:t>16</a:t>
                </a:r>
                <a:r>
                  <a:rPr lang="es-ES" altLang="es-MX" sz="1200" b="1" dirty="0">
                    <a:latin typeface="Arial" panose="020B0604020202020204" pitchFamily="34" charset="0"/>
                  </a:rPr>
                  <a:t>O</a:t>
                </a:r>
              </a:p>
            </p:txBody>
          </p:sp>
        </p:grpSp>
        <p:grpSp>
          <p:nvGrpSpPr>
            <p:cNvPr id="21" name="Group 350">
              <a:extLst>
                <a:ext uri="{FF2B5EF4-FFF2-40B4-BE49-F238E27FC236}">
                  <a16:creationId xmlns:a16="http://schemas.microsoft.com/office/drawing/2014/main" id="{0AF35D7E-C72B-4E2A-9369-587789E9A635}"/>
                </a:ext>
              </a:extLst>
            </p:cNvPr>
            <p:cNvGrpSpPr>
              <a:grpSpLocks/>
            </p:cNvGrpSpPr>
            <p:nvPr/>
          </p:nvGrpSpPr>
          <p:grpSpPr bwMode="auto">
            <a:xfrm>
              <a:off x="7617855" y="4351564"/>
              <a:ext cx="544395" cy="563526"/>
              <a:chOff x="235" y="3349"/>
              <a:chExt cx="596" cy="574"/>
            </a:xfrm>
          </p:grpSpPr>
          <p:sp>
            <p:nvSpPr>
              <p:cNvPr id="30" name="Oval 351">
                <a:extLst>
                  <a:ext uri="{FF2B5EF4-FFF2-40B4-BE49-F238E27FC236}">
                    <a16:creationId xmlns:a16="http://schemas.microsoft.com/office/drawing/2014/main" id="{83988549-B0C0-4BE3-A4C3-E606F431B366}"/>
                  </a:ext>
                </a:extLst>
              </p:cNvPr>
              <p:cNvSpPr>
                <a:spLocks noChangeArrowheads="1"/>
              </p:cNvSpPr>
              <p:nvPr/>
            </p:nvSpPr>
            <p:spPr bwMode="auto">
              <a:xfrm>
                <a:off x="235" y="3610"/>
                <a:ext cx="249" cy="249"/>
              </a:xfrm>
              <a:prstGeom prst="ellipse">
                <a:avLst/>
              </a:prstGeom>
              <a:gradFill rotWithShape="1">
                <a:gsLst>
                  <a:gs pos="0">
                    <a:srgbClr val="FFFFFF"/>
                  </a:gs>
                  <a:gs pos="100000">
                    <a:srgbClr val="FF99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a:latin typeface="Arial" panose="020B0604020202020204" pitchFamily="34" charset="0"/>
                  </a:rPr>
                  <a:t>H</a:t>
                </a:r>
              </a:p>
            </p:txBody>
          </p:sp>
          <p:sp>
            <p:nvSpPr>
              <p:cNvPr id="31" name="Oval 352">
                <a:extLst>
                  <a:ext uri="{FF2B5EF4-FFF2-40B4-BE49-F238E27FC236}">
                    <a16:creationId xmlns:a16="http://schemas.microsoft.com/office/drawing/2014/main" id="{5AB636DB-ED4A-444E-801F-1044902107C2}"/>
                  </a:ext>
                </a:extLst>
              </p:cNvPr>
              <p:cNvSpPr>
                <a:spLocks noChangeArrowheads="1"/>
              </p:cNvSpPr>
              <p:nvPr/>
            </p:nvSpPr>
            <p:spPr bwMode="auto">
              <a:xfrm>
                <a:off x="582" y="3674"/>
                <a:ext cx="249" cy="249"/>
              </a:xfrm>
              <a:prstGeom prst="ellipse">
                <a:avLst/>
              </a:prstGeom>
              <a:gradFill rotWithShape="1">
                <a:gsLst>
                  <a:gs pos="0">
                    <a:srgbClr val="FFFFFF"/>
                  </a:gs>
                  <a:gs pos="100000">
                    <a:srgbClr val="FF99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a:latin typeface="Arial" panose="020B0604020202020204" pitchFamily="34" charset="0"/>
                  </a:rPr>
                  <a:t>H</a:t>
                </a:r>
              </a:p>
            </p:txBody>
          </p:sp>
          <p:sp>
            <p:nvSpPr>
              <p:cNvPr id="32" name="Oval 353">
                <a:extLst>
                  <a:ext uri="{FF2B5EF4-FFF2-40B4-BE49-F238E27FC236}">
                    <a16:creationId xmlns:a16="http://schemas.microsoft.com/office/drawing/2014/main" id="{398E506D-8D93-4ECD-9585-234A2F6FC645}"/>
                  </a:ext>
                </a:extLst>
              </p:cNvPr>
              <p:cNvSpPr>
                <a:spLocks noChangeArrowheads="1"/>
              </p:cNvSpPr>
              <p:nvPr/>
            </p:nvSpPr>
            <p:spPr bwMode="auto">
              <a:xfrm>
                <a:off x="398" y="3349"/>
                <a:ext cx="363" cy="363"/>
              </a:xfrm>
              <a:prstGeom prst="ellipse">
                <a:avLst/>
              </a:prstGeom>
              <a:gradFill rotWithShape="1">
                <a:gsLst>
                  <a:gs pos="0">
                    <a:srgbClr val="FFFFFF"/>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baseline="30000" dirty="0">
                    <a:latin typeface="Arial" panose="020B0604020202020204" pitchFamily="34" charset="0"/>
                  </a:rPr>
                  <a:t>18</a:t>
                </a:r>
                <a:r>
                  <a:rPr lang="es-ES" altLang="es-MX" sz="1200" b="1" dirty="0">
                    <a:latin typeface="Arial" panose="020B0604020202020204" pitchFamily="34" charset="0"/>
                  </a:rPr>
                  <a:t>O</a:t>
                </a:r>
              </a:p>
            </p:txBody>
          </p:sp>
        </p:grpSp>
        <p:grpSp>
          <p:nvGrpSpPr>
            <p:cNvPr id="22" name="Group 336">
              <a:extLst>
                <a:ext uri="{FF2B5EF4-FFF2-40B4-BE49-F238E27FC236}">
                  <a16:creationId xmlns:a16="http://schemas.microsoft.com/office/drawing/2014/main" id="{1703A8DC-0E3C-45AE-9E9A-5C0FC453526C}"/>
                </a:ext>
              </a:extLst>
            </p:cNvPr>
            <p:cNvGrpSpPr>
              <a:grpSpLocks/>
            </p:cNvGrpSpPr>
            <p:nvPr/>
          </p:nvGrpSpPr>
          <p:grpSpPr bwMode="auto">
            <a:xfrm>
              <a:off x="8966599" y="4543017"/>
              <a:ext cx="505898" cy="475390"/>
              <a:chOff x="1141" y="3309"/>
              <a:chExt cx="596" cy="574"/>
            </a:xfrm>
          </p:grpSpPr>
          <p:sp>
            <p:nvSpPr>
              <p:cNvPr id="27" name="Oval 337">
                <a:extLst>
                  <a:ext uri="{FF2B5EF4-FFF2-40B4-BE49-F238E27FC236}">
                    <a16:creationId xmlns:a16="http://schemas.microsoft.com/office/drawing/2014/main" id="{1F158B8C-36BF-4754-B5A9-C414D7AFE42B}"/>
                  </a:ext>
                </a:extLst>
              </p:cNvPr>
              <p:cNvSpPr>
                <a:spLocks noChangeArrowheads="1"/>
              </p:cNvSpPr>
              <p:nvPr/>
            </p:nvSpPr>
            <p:spPr bwMode="auto">
              <a:xfrm>
                <a:off x="1141" y="3570"/>
                <a:ext cx="249" cy="249"/>
              </a:xfrm>
              <a:prstGeom prst="ellipse">
                <a:avLst/>
              </a:prstGeom>
              <a:gradFill rotWithShape="1">
                <a:gsLst>
                  <a:gs pos="0">
                    <a:srgbClr val="FFFFFF"/>
                  </a:gs>
                  <a:gs pos="100000">
                    <a:srgbClr val="FF99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a:latin typeface="Arial" panose="020B0604020202020204" pitchFamily="34" charset="0"/>
                  </a:rPr>
                  <a:t>H</a:t>
                </a:r>
              </a:p>
            </p:txBody>
          </p:sp>
          <p:sp>
            <p:nvSpPr>
              <p:cNvPr id="28" name="Oval 338">
                <a:extLst>
                  <a:ext uri="{FF2B5EF4-FFF2-40B4-BE49-F238E27FC236}">
                    <a16:creationId xmlns:a16="http://schemas.microsoft.com/office/drawing/2014/main" id="{59ECA4DF-8D65-45C2-B69C-D291B65EC2F6}"/>
                  </a:ext>
                </a:extLst>
              </p:cNvPr>
              <p:cNvSpPr>
                <a:spLocks noChangeArrowheads="1"/>
              </p:cNvSpPr>
              <p:nvPr/>
            </p:nvSpPr>
            <p:spPr bwMode="auto">
              <a:xfrm>
                <a:off x="1488" y="3634"/>
                <a:ext cx="249" cy="249"/>
              </a:xfrm>
              <a:prstGeom prst="ellipse">
                <a:avLst/>
              </a:prstGeom>
              <a:gradFill rotWithShape="1">
                <a:gsLst>
                  <a:gs pos="0">
                    <a:srgbClr val="FFFFFF"/>
                  </a:gs>
                  <a:gs pos="100000">
                    <a:srgbClr val="8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dirty="0">
                    <a:latin typeface="Arial" panose="020B0604020202020204" pitchFamily="34" charset="0"/>
                  </a:rPr>
                  <a:t>T</a:t>
                </a:r>
              </a:p>
            </p:txBody>
          </p:sp>
          <p:sp>
            <p:nvSpPr>
              <p:cNvPr id="29" name="Oval 339">
                <a:extLst>
                  <a:ext uri="{FF2B5EF4-FFF2-40B4-BE49-F238E27FC236}">
                    <a16:creationId xmlns:a16="http://schemas.microsoft.com/office/drawing/2014/main" id="{D4D9E971-EFCA-4113-858E-E93DF73645BC}"/>
                  </a:ext>
                </a:extLst>
              </p:cNvPr>
              <p:cNvSpPr>
                <a:spLocks noChangeArrowheads="1"/>
              </p:cNvSpPr>
              <p:nvPr/>
            </p:nvSpPr>
            <p:spPr bwMode="auto">
              <a:xfrm>
                <a:off x="1304" y="3309"/>
                <a:ext cx="363" cy="363"/>
              </a:xfrm>
              <a:prstGeom prst="ellipse">
                <a:avLst/>
              </a:prstGeom>
              <a:gradFill rotWithShape="1">
                <a:gsLst>
                  <a:gs pos="0">
                    <a:srgbClr val="FFFFFF"/>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baseline="30000" dirty="0">
                    <a:latin typeface="Arial" panose="020B0604020202020204" pitchFamily="34" charset="0"/>
                  </a:rPr>
                  <a:t>16</a:t>
                </a:r>
                <a:r>
                  <a:rPr lang="es-ES" altLang="es-MX" sz="1200" b="1" dirty="0">
                    <a:latin typeface="Arial" panose="020B0604020202020204" pitchFamily="34" charset="0"/>
                  </a:rPr>
                  <a:t>O</a:t>
                </a:r>
              </a:p>
            </p:txBody>
          </p:sp>
        </p:grpSp>
        <p:grpSp>
          <p:nvGrpSpPr>
            <p:cNvPr id="23" name="Group 332">
              <a:extLst>
                <a:ext uri="{FF2B5EF4-FFF2-40B4-BE49-F238E27FC236}">
                  <a16:creationId xmlns:a16="http://schemas.microsoft.com/office/drawing/2014/main" id="{F5B5F3B0-3839-4E0B-8A39-6BDFF02A600C}"/>
                </a:ext>
              </a:extLst>
            </p:cNvPr>
            <p:cNvGrpSpPr>
              <a:grpSpLocks/>
            </p:cNvGrpSpPr>
            <p:nvPr/>
          </p:nvGrpSpPr>
          <p:grpSpPr bwMode="auto">
            <a:xfrm>
              <a:off x="8140023" y="4823526"/>
              <a:ext cx="508835" cy="498175"/>
              <a:chOff x="1141" y="3309"/>
              <a:chExt cx="596" cy="574"/>
            </a:xfrm>
          </p:grpSpPr>
          <p:sp>
            <p:nvSpPr>
              <p:cNvPr id="24" name="Oval 333">
                <a:extLst>
                  <a:ext uri="{FF2B5EF4-FFF2-40B4-BE49-F238E27FC236}">
                    <a16:creationId xmlns:a16="http://schemas.microsoft.com/office/drawing/2014/main" id="{F5439454-BB72-4C6C-968C-71D20E9A1AAD}"/>
                  </a:ext>
                </a:extLst>
              </p:cNvPr>
              <p:cNvSpPr>
                <a:spLocks noChangeArrowheads="1"/>
              </p:cNvSpPr>
              <p:nvPr/>
            </p:nvSpPr>
            <p:spPr bwMode="auto">
              <a:xfrm>
                <a:off x="1141" y="3570"/>
                <a:ext cx="249" cy="249"/>
              </a:xfrm>
              <a:prstGeom prst="ellipse">
                <a:avLst/>
              </a:prstGeom>
              <a:gradFill rotWithShape="1">
                <a:gsLst>
                  <a:gs pos="0">
                    <a:srgbClr val="FFFFFF"/>
                  </a:gs>
                  <a:gs pos="100000">
                    <a:srgbClr val="FF99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a:latin typeface="Arial" panose="020B0604020202020204" pitchFamily="34" charset="0"/>
                  </a:rPr>
                  <a:t>H</a:t>
                </a:r>
              </a:p>
            </p:txBody>
          </p:sp>
          <p:sp>
            <p:nvSpPr>
              <p:cNvPr id="25" name="Oval 334">
                <a:extLst>
                  <a:ext uri="{FF2B5EF4-FFF2-40B4-BE49-F238E27FC236}">
                    <a16:creationId xmlns:a16="http://schemas.microsoft.com/office/drawing/2014/main" id="{48B83C2D-9EBB-4898-A655-C6F3CB8A744B}"/>
                  </a:ext>
                </a:extLst>
              </p:cNvPr>
              <p:cNvSpPr>
                <a:spLocks noChangeArrowheads="1"/>
              </p:cNvSpPr>
              <p:nvPr/>
            </p:nvSpPr>
            <p:spPr bwMode="auto">
              <a:xfrm>
                <a:off x="1488" y="3634"/>
                <a:ext cx="249" cy="249"/>
              </a:xfrm>
              <a:prstGeom prst="ellipse">
                <a:avLst/>
              </a:prstGeom>
              <a:gradFill rotWithShape="1">
                <a:gsLst>
                  <a:gs pos="0">
                    <a:srgbClr val="FFFFFF"/>
                  </a:gs>
                  <a:gs pos="100000">
                    <a:srgbClr val="66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dirty="0">
                    <a:latin typeface="Arial" panose="020B0604020202020204" pitchFamily="34" charset="0"/>
                  </a:rPr>
                  <a:t>D</a:t>
                </a:r>
              </a:p>
            </p:txBody>
          </p:sp>
          <p:sp>
            <p:nvSpPr>
              <p:cNvPr id="26" name="Oval 335">
                <a:extLst>
                  <a:ext uri="{FF2B5EF4-FFF2-40B4-BE49-F238E27FC236}">
                    <a16:creationId xmlns:a16="http://schemas.microsoft.com/office/drawing/2014/main" id="{E866480D-7119-40FB-921E-B2BB2E2268CB}"/>
                  </a:ext>
                </a:extLst>
              </p:cNvPr>
              <p:cNvSpPr>
                <a:spLocks noChangeArrowheads="1"/>
              </p:cNvSpPr>
              <p:nvPr/>
            </p:nvSpPr>
            <p:spPr bwMode="auto">
              <a:xfrm>
                <a:off x="1304" y="3309"/>
                <a:ext cx="363" cy="363"/>
              </a:xfrm>
              <a:prstGeom prst="ellipse">
                <a:avLst/>
              </a:prstGeom>
              <a:gradFill rotWithShape="1">
                <a:gsLst>
                  <a:gs pos="0">
                    <a:srgbClr val="FFFFFF"/>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ES" altLang="es-MX" sz="1200" b="1" baseline="30000" dirty="0">
                    <a:latin typeface="Arial" panose="020B0604020202020204" pitchFamily="34" charset="0"/>
                  </a:rPr>
                  <a:t>16</a:t>
                </a:r>
                <a:r>
                  <a:rPr lang="es-ES" altLang="es-MX" sz="1200" b="1" dirty="0">
                    <a:latin typeface="Arial" panose="020B0604020202020204" pitchFamily="34" charset="0"/>
                  </a:rPr>
                  <a:t>O</a:t>
                </a:r>
              </a:p>
            </p:txBody>
          </p:sp>
        </p:grpSp>
      </p:grpSp>
    </p:spTree>
    <p:extLst>
      <p:ext uri="{BB962C8B-B14F-4D97-AF65-F5344CB8AC3E}">
        <p14:creationId xmlns:p14="http://schemas.microsoft.com/office/powerpoint/2010/main" val="4143940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1011560" y="21916"/>
            <a:ext cx="10665905" cy="1135600"/>
            <a:chOff x="1011560" y="21916"/>
            <a:chExt cx="10665905" cy="1135600"/>
          </a:xfrm>
        </p:grpSpPr>
        <p:pic>
          <p:nvPicPr>
            <p:cNvPr id="8"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Respaldo Rafa\Disco D\Respaldo 09012015\Personal\TRÁMITES IMTA\SITIMTA\Organigrama\Consejo CyT\2019\Congreso de CyT\Logos\3ercongres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4 Imagen"/>
            <p:cNvPicPr/>
            <p:nvPr/>
          </p:nvPicPr>
          <p:blipFill rotWithShape="1">
            <a:blip r:embed="rId4"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grpSp>
      <p:sp>
        <p:nvSpPr>
          <p:cNvPr id="19" name="Text Box 2">
            <a:extLst>
              <a:ext uri="{FF2B5EF4-FFF2-40B4-BE49-F238E27FC236}">
                <a16:creationId xmlns:a16="http://schemas.microsoft.com/office/drawing/2014/main" id="{B67B6096-9149-452A-A5D0-E86C0B192E53}"/>
              </a:ext>
            </a:extLst>
          </p:cNvPr>
          <p:cNvSpPr txBox="1">
            <a:spLocks noChangeArrowheads="1"/>
          </p:cNvSpPr>
          <p:nvPr/>
        </p:nvSpPr>
        <p:spPr bwMode="auto">
          <a:xfrm>
            <a:off x="1409252" y="1178494"/>
            <a:ext cx="922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206" algn="ctr" eaLnBrk="1" hangingPunct="1">
              <a:spcBef>
                <a:spcPts val="88"/>
              </a:spcBef>
              <a:buNone/>
            </a:pPr>
            <a:r>
              <a:rPr lang="es-ES_tradnl" altLang="es-MX" sz="2400" b="1" spc="-4" dirty="0">
                <a:solidFill>
                  <a:srgbClr val="0070C0"/>
                </a:solidFill>
                <a:latin typeface="Arial Narrow" panose="020B0606020202030204" pitchFamily="34" charset="0"/>
                <a:cs typeface="Arial"/>
              </a:rPr>
              <a:t>Operación de la RENIP</a:t>
            </a:r>
          </a:p>
        </p:txBody>
      </p:sp>
      <p:sp>
        <p:nvSpPr>
          <p:cNvPr id="11" name="CuadroTexto 10">
            <a:extLst>
              <a:ext uri="{FF2B5EF4-FFF2-40B4-BE49-F238E27FC236}">
                <a16:creationId xmlns:a16="http://schemas.microsoft.com/office/drawing/2014/main" id="{BECD00C6-2814-4F7F-B49D-34DEE19EE37D}"/>
              </a:ext>
            </a:extLst>
          </p:cNvPr>
          <p:cNvSpPr txBox="1"/>
          <p:nvPr/>
        </p:nvSpPr>
        <p:spPr>
          <a:xfrm>
            <a:off x="48616" y="1635648"/>
            <a:ext cx="6873362" cy="4847481"/>
          </a:xfrm>
          <a:prstGeom prst="rect">
            <a:avLst/>
          </a:prstGeom>
          <a:noFill/>
        </p:spPr>
        <p:txBody>
          <a:bodyPr wrap="square" rtlCol="0">
            <a:spAutoFit/>
          </a:bodyPr>
          <a:lstStyle/>
          <a:p>
            <a:pPr algn="just" defTabSz="457200"/>
            <a:endParaRPr lang="es-MX" sz="1600" b="1" dirty="0">
              <a:solidFill>
                <a:prstClr val="black"/>
              </a:solidFill>
              <a:latin typeface="Arial Narrow" panose="020B0606020202030204" pitchFamily="34" charset="0"/>
              <a:cs typeface="Arial" panose="020B0604020202020204" pitchFamily="34" charset="0"/>
            </a:endParaRPr>
          </a:p>
          <a:p>
            <a:pPr algn="just" defTabSz="457200"/>
            <a:r>
              <a:rPr lang="es-MX" sz="2000" b="1" dirty="0">
                <a:solidFill>
                  <a:prstClr val="black"/>
                </a:solidFill>
                <a:latin typeface="Arial Narrow" panose="020B0606020202030204" pitchFamily="34" charset="0"/>
                <a:cs typeface="Arial" panose="020B0604020202020204" pitchFamily="34" charset="0"/>
              </a:rPr>
              <a:t>La operación continua y sistemática de la RENIP requiere de la colaboración de instituciones clave para generar series ininterrumpidas de datos, útiles en hidrología:</a:t>
            </a:r>
          </a:p>
          <a:p>
            <a:pPr algn="just" defTabSz="457200"/>
            <a:endParaRPr lang="es-MX" sz="900" b="1" dirty="0">
              <a:solidFill>
                <a:prstClr val="black"/>
              </a:solidFill>
              <a:latin typeface="Arial Narrow" panose="020B0606020202030204" pitchFamily="34" charset="0"/>
              <a:cs typeface="Arial" panose="020B0604020202020204" pitchFamily="34" charset="0"/>
            </a:endParaRPr>
          </a:p>
          <a:p>
            <a:pPr algn="just" defTabSz="457200"/>
            <a:endParaRPr lang="es-MX" sz="900" b="1" dirty="0">
              <a:solidFill>
                <a:prstClr val="black"/>
              </a:solidFill>
              <a:latin typeface="Arial Narrow" panose="020B0606020202030204" pitchFamily="34" charset="0"/>
              <a:cs typeface="Arial" panose="020B0604020202020204" pitchFamily="34" charset="0"/>
            </a:endParaRPr>
          </a:p>
          <a:p>
            <a:pPr algn="just" defTabSz="457200"/>
            <a:endParaRPr lang="es-MX" sz="900" b="1" dirty="0">
              <a:solidFill>
                <a:prstClr val="black"/>
              </a:solidFill>
              <a:latin typeface="Arial Narrow" panose="020B0606020202030204" pitchFamily="34" charset="0"/>
              <a:cs typeface="Arial" panose="020B0604020202020204" pitchFamily="34" charset="0"/>
            </a:endParaRPr>
          </a:p>
          <a:p>
            <a:pPr algn="just" defTabSz="457200"/>
            <a:r>
              <a:rPr lang="es-MX" sz="2000" b="1" dirty="0">
                <a:solidFill>
                  <a:prstClr val="black"/>
                </a:solidFill>
                <a:latin typeface="Arial Narrow" panose="020B0606020202030204" pitchFamily="34" charset="0"/>
                <a:cs typeface="Arial" panose="020B0604020202020204" pitchFamily="34" charset="0"/>
              </a:rPr>
              <a:t>Coordinación General del Servicio Meteorológico Nacional de la Conagua (CGSMN)</a:t>
            </a:r>
          </a:p>
          <a:p>
            <a:pPr algn="just" defTabSz="457200"/>
            <a:endParaRPr lang="es-MX" sz="900" b="1" dirty="0">
              <a:solidFill>
                <a:prstClr val="black"/>
              </a:solidFill>
              <a:latin typeface="Arial Narrow" panose="020B0606020202030204" pitchFamily="34" charset="0"/>
              <a:cs typeface="Arial" panose="020B0604020202020204" pitchFamily="34" charset="0"/>
            </a:endParaRPr>
          </a:p>
          <a:p>
            <a:pPr algn="just" defTabSz="457200"/>
            <a:endParaRPr lang="es-MX" b="1" dirty="0">
              <a:solidFill>
                <a:prstClr val="black"/>
              </a:solidFill>
              <a:latin typeface="Arial Narrow" panose="020B0606020202030204" pitchFamily="34" charset="0"/>
              <a:cs typeface="Arial" panose="020B0604020202020204" pitchFamily="34" charset="0"/>
            </a:endParaRPr>
          </a:p>
          <a:p>
            <a:pPr algn="just" defTabSz="457200"/>
            <a:r>
              <a:rPr lang="es-MX" sz="2000" b="1" dirty="0">
                <a:solidFill>
                  <a:prstClr val="black"/>
                </a:solidFill>
                <a:latin typeface="Arial Narrow" panose="020B0606020202030204" pitchFamily="34" charset="0"/>
                <a:cs typeface="Arial" panose="020B0604020202020204" pitchFamily="34" charset="0"/>
              </a:rPr>
              <a:t>Sistema de Aguas de la Ciudad de México (</a:t>
            </a:r>
            <a:r>
              <a:rPr lang="es-MX" sz="2000" b="1" dirty="0" err="1">
                <a:solidFill>
                  <a:prstClr val="black"/>
                </a:solidFill>
                <a:latin typeface="Arial Narrow" panose="020B0606020202030204" pitchFamily="34" charset="0"/>
                <a:cs typeface="Arial" panose="020B0604020202020204" pitchFamily="34" charset="0"/>
              </a:rPr>
              <a:t>Sacmex</a:t>
            </a:r>
            <a:r>
              <a:rPr lang="es-MX" sz="2000" b="1" dirty="0">
                <a:solidFill>
                  <a:prstClr val="black"/>
                </a:solidFill>
                <a:latin typeface="Arial Narrow" panose="020B0606020202030204" pitchFamily="34" charset="0"/>
                <a:cs typeface="Arial" panose="020B0604020202020204" pitchFamily="34" charset="0"/>
              </a:rPr>
              <a:t>)</a:t>
            </a:r>
          </a:p>
          <a:p>
            <a:pPr algn="just" defTabSz="457200"/>
            <a:endParaRPr lang="es-MX" sz="2000" b="1" dirty="0">
              <a:solidFill>
                <a:prstClr val="black"/>
              </a:solidFill>
              <a:latin typeface="Arial Narrow" panose="020B0606020202030204" pitchFamily="34" charset="0"/>
              <a:cs typeface="Arial" panose="020B0604020202020204" pitchFamily="34" charset="0"/>
            </a:endParaRPr>
          </a:p>
          <a:p>
            <a:pPr algn="just" defTabSz="457200"/>
            <a:endParaRPr lang="es-MX" sz="900" b="1" dirty="0">
              <a:solidFill>
                <a:prstClr val="black"/>
              </a:solidFill>
              <a:latin typeface="Arial Narrow" panose="020B0606020202030204" pitchFamily="34" charset="0"/>
              <a:cs typeface="Arial" panose="020B0604020202020204" pitchFamily="34" charset="0"/>
            </a:endParaRPr>
          </a:p>
          <a:p>
            <a:pPr algn="just" defTabSz="457200"/>
            <a:r>
              <a:rPr lang="es-MX" sz="2000" b="1" dirty="0">
                <a:solidFill>
                  <a:prstClr val="black"/>
                </a:solidFill>
                <a:latin typeface="Arial Narrow" panose="020B0606020202030204" pitchFamily="34" charset="0"/>
                <a:cs typeface="Arial" panose="020B0604020202020204" pitchFamily="34" charset="0"/>
              </a:rPr>
              <a:t>Organismo Internacional de Energía Atómica (OIEA)</a:t>
            </a:r>
          </a:p>
          <a:p>
            <a:pPr algn="just" defTabSz="457200"/>
            <a:endParaRPr lang="es-MX" sz="900" b="1" dirty="0">
              <a:solidFill>
                <a:prstClr val="black"/>
              </a:solidFill>
              <a:latin typeface="Arial Narrow" panose="020B0606020202030204" pitchFamily="34" charset="0"/>
              <a:cs typeface="Arial" panose="020B0604020202020204" pitchFamily="34" charset="0"/>
            </a:endParaRPr>
          </a:p>
          <a:p>
            <a:pPr algn="just" defTabSz="457200"/>
            <a:endParaRPr lang="es-MX" sz="900" b="1" dirty="0">
              <a:solidFill>
                <a:prstClr val="black"/>
              </a:solidFill>
              <a:latin typeface="Arial Narrow" panose="020B0606020202030204" pitchFamily="34" charset="0"/>
              <a:cs typeface="Arial" panose="020B0604020202020204" pitchFamily="34" charset="0"/>
            </a:endParaRPr>
          </a:p>
          <a:p>
            <a:pPr algn="just" defTabSz="457200"/>
            <a:endParaRPr lang="es-MX" sz="900" b="1" dirty="0">
              <a:solidFill>
                <a:prstClr val="black"/>
              </a:solidFill>
              <a:latin typeface="Arial Narrow" panose="020B0606020202030204" pitchFamily="34" charset="0"/>
              <a:cs typeface="Arial" panose="020B0604020202020204" pitchFamily="34" charset="0"/>
            </a:endParaRPr>
          </a:p>
          <a:p>
            <a:pPr algn="just" defTabSz="457200"/>
            <a:endParaRPr lang="es-MX" sz="900" b="1" dirty="0">
              <a:solidFill>
                <a:prstClr val="black"/>
              </a:solidFill>
              <a:latin typeface="Arial Narrow" panose="020B0606020202030204" pitchFamily="34" charset="0"/>
              <a:cs typeface="Arial" panose="020B0604020202020204" pitchFamily="34" charset="0"/>
            </a:endParaRPr>
          </a:p>
          <a:p>
            <a:pPr algn="just" defTabSz="457200"/>
            <a:r>
              <a:rPr lang="es-MX" sz="2000" b="1" dirty="0">
                <a:solidFill>
                  <a:prstClr val="black"/>
                </a:solidFill>
                <a:latin typeface="Arial Narrow" panose="020B0606020202030204" pitchFamily="34" charset="0"/>
                <a:cs typeface="Arial" panose="020B0604020202020204" pitchFamily="34" charset="0"/>
              </a:rPr>
              <a:t>Instituto Mexicano de Tecnología del Agua (IMTA) </a:t>
            </a:r>
          </a:p>
          <a:p>
            <a:pPr defTabSz="457200"/>
            <a:endParaRPr lang="es-MX" sz="1400" dirty="0">
              <a:solidFill>
                <a:prstClr val="black"/>
              </a:solidFill>
            </a:endParaRPr>
          </a:p>
        </p:txBody>
      </p:sp>
      <p:pic>
        <p:nvPicPr>
          <p:cNvPr id="12" name="Imagen 11">
            <a:extLst>
              <a:ext uri="{FF2B5EF4-FFF2-40B4-BE49-F238E27FC236}">
                <a16:creationId xmlns:a16="http://schemas.microsoft.com/office/drawing/2014/main" id="{6D50D293-CEB8-47BD-8EBA-8F77D1143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9737" y="1178494"/>
            <a:ext cx="2390625" cy="2388633"/>
          </a:xfrm>
          <a:prstGeom prst="rect">
            <a:avLst/>
          </a:prstGeom>
        </p:spPr>
      </p:pic>
      <p:pic>
        <p:nvPicPr>
          <p:cNvPr id="13" name="Imagen 12">
            <a:extLst>
              <a:ext uri="{FF2B5EF4-FFF2-40B4-BE49-F238E27FC236}">
                <a16:creationId xmlns:a16="http://schemas.microsoft.com/office/drawing/2014/main" id="{F76F4087-D05A-4E01-ACD6-EC225801B4AC}"/>
              </a:ext>
            </a:extLst>
          </p:cNvPr>
          <p:cNvPicPr>
            <a:picLocks noChangeAspect="1"/>
          </p:cNvPicPr>
          <p:nvPr/>
        </p:nvPicPr>
        <p:blipFill>
          <a:blip r:embed="rId6"/>
          <a:stretch>
            <a:fillRect/>
          </a:stretch>
        </p:blipFill>
        <p:spPr>
          <a:xfrm>
            <a:off x="6587705" y="3951487"/>
            <a:ext cx="2190615" cy="1229718"/>
          </a:xfrm>
          <a:prstGeom prst="rect">
            <a:avLst/>
          </a:prstGeom>
        </p:spPr>
      </p:pic>
      <p:pic>
        <p:nvPicPr>
          <p:cNvPr id="14" name="Imagen 13">
            <a:extLst>
              <a:ext uri="{FF2B5EF4-FFF2-40B4-BE49-F238E27FC236}">
                <a16:creationId xmlns:a16="http://schemas.microsoft.com/office/drawing/2014/main" id="{FA7A9CB5-3053-42AC-AC54-BB3AB523AE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7537" y="4566346"/>
            <a:ext cx="2190615" cy="1502137"/>
          </a:xfrm>
          <a:prstGeom prst="rect">
            <a:avLst/>
          </a:prstGeom>
        </p:spPr>
      </p:pic>
      <p:pic>
        <p:nvPicPr>
          <p:cNvPr id="15" name="Imagen 14">
            <a:extLst>
              <a:ext uri="{FF2B5EF4-FFF2-40B4-BE49-F238E27FC236}">
                <a16:creationId xmlns:a16="http://schemas.microsoft.com/office/drawing/2014/main" id="{508A8D92-16BD-4386-9159-43E395A80A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3753" y="2623034"/>
            <a:ext cx="1611931" cy="1611931"/>
          </a:xfrm>
          <a:prstGeom prst="rect">
            <a:avLst/>
          </a:prstGeom>
        </p:spPr>
      </p:pic>
    </p:spTree>
    <p:extLst>
      <p:ext uri="{BB962C8B-B14F-4D97-AF65-F5344CB8AC3E}">
        <p14:creationId xmlns:p14="http://schemas.microsoft.com/office/powerpoint/2010/main" val="4290890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p:cNvGrpSpPr/>
          <p:nvPr/>
        </p:nvGrpSpPr>
        <p:grpSpPr>
          <a:xfrm>
            <a:off x="1011560" y="21916"/>
            <a:ext cx="10665905" cy="1135600"/>
            <a:chOff x="1011560" y="21916"/>
            <a:chExt cx="10665905" cy="1135600"/>
          </a:xfrm>
        </p:grpSpPr>
        <p:pic>
          <p:nvPicPr>
            <p:cNvPr id="8" name="Picture 2" descr="Logo Consejo SITIM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845" y="44952"/>
              <a:ext cx="1294620" cy="10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Respaldo Rafa\Disco D\Respaldo 09012015\Personal\TRÁMITES IMTA\SITIMTA\Organigrama\Consejo CyT\2019\Congreso de CyT\Logos\3ercongreso-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983" y="21916"/>
              <a:ext cx="2645116" cy="11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4 Imagen"/>
            <p:cNvPicPr/>
            <p:nvPr/>
          </p:nvPicPr>
          <p:blipFill rotWithShape="1">
            <a:blip r:embed="rId4" cstate="print">
              <a:extLst>
                <a:ext uri="{28A0092B-C50C-407E-A947-70E740481C1C}">
                  <a14:useLocalDpi xmlns:a14="http://schemas.microsoft.com/office/drawing/2010/main" val="0"/>
                </a:ext>
              </a:extLst>
            </a:blip>
            <a:srcRect t="10438" b="15791"/>
            <a:stretch/>
          </p:blipFill>
          <p:spPr>
            <a:xfrm>
              <a:off x="1011560" y="56190"/>
              <a:ext cx="1627884" cy="1078850"/>
            </a:xfrm>
            <a:prstGeom prst="rect">
              <a:avLst/>
            </a:prstGeom>
          </p:spPr>
        </p:pic>
      </p:grpSp>
      <p:sp>
        <p:nvSpPr>
          <p:cNvPr id="11" name="1 CuadroTexto">
            <a:extLst>
              <a:ext uri="{FF2B5EF4-FFF2-40B4-BE49-F238E27FC236}">
                <a16:creationId xmlns:a16="http://schemas.microsoft.com/office/drawing/2014/main" id="{B6952449-96CF-4267-A70C-0B7CB5A34609}"/>
              </a:ext>
            </a:extLst>
          </p:cNvPr>
          <p:cNvSpPr txBox="1"/>
          <p:nvPr/>
        </p:nvSpPr>
        <p:spPr>
          <a:xfrm>
            <a:off x="547383" y="1457705"/>
            <a:ext cx="11215612" cy="1015663"/>
          </a:xfrm>
          <a:prstGeom prst="rect">
            <a:avLst/>
          </a:prstGeom>
          <a:noFill/>
        </p:spPr>
        <p:txBody>
          <a:bodyPr wrap="square">
            <a:spAutoFit/>
          </a:bodyPr>
          <a:lstStyle/>
          <a:p>
            <a:pPr algn="just" defTabSz="457200">
              <a:defRPr/>
            </a:pPr>
            <a:r>
              <a:rPr lang="es-MX" sz="2000" b="1" dirty="0">
                <a:solidFill>
                  <a:prstClr val="black"/>
                </a:solidFill>
                <a:latin typeface="Arial Narrow" panose="020B0606020202030204" pitchFamily="34" charset="0"/>
                <a:ea typeface="ヒラギノ角ゴ ProN W3" pitchFamily="1" charset="-128"/>
                <a:cs typeface="Arial" panose="020B0604020202020204" pitchFamily="34" charset="0"/>
                <a:sym typeface="Gill Sans" pitchFamily="1" charset="0"/>
              </a:rPr>
              <a:t>La infraestructura instrumental del Laboratorio de Hidrología Isotópica del IMTA está en operación continua proporcionando resultados de la composición isotópica de las muestras de lluvia colectadas en las estaciones de la RENIP.</a:t>
            </a:r>
            <a:endParaRPr lang="es-MX" sz="2000" b="1" dirty="0">
              <a:solidFill>
                <a:srgbClr val="000099"/>
              </a:solidFill>
              <a:latin typeface="Arial Narrow" panose="020B0606020202030204" pitchFamily="34" charset="0"/>
              <a:ea typeface="ヒラギノ角ゴ ProN W3" pitchFamily="1" charset="-128"/>
              <a:cs typeface="Arial" panose="020B0604020202020204" pitchFamily="34" charset="0"/>
              <a:sym typeface="Gill Sans" pitchFamily="1" charset="0"/>
            </a:endParaRPr>
          </a:p>
        </p:txBody>
      </p:sp>
      <p:pic>
        <p:nvPicPr>
          <p:cNvPr id="12" name="Imagen 11">
            <a:extLst>
              <a:ext uri="{FF2B5EF4-FFF2-40B4-BE49-F238E27FC236}">
                <a16:creationId xmlns:a16="http://schemas.microsoft.com/office/drawing/2014/main" id="{1577341E-257A-4F1C-9841-30F75F549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3232" y="2505224"/>
            <a:ext cx="4737205" cy="3552905"/>
          </a:xfrm>
          <a:prstGeom prst="rect">
            <a:avLst/>
          </a:prstGeom>
        </p:spPr>
      </p:pic>
      <p:pic>
        <p:nvPicPr>
          <p:cNvPr id="13" name="Imagen 12">
            <a:extLst>
              <a:ext uri="{FF2B5EF4-FFF2-40B4-BE49-F238E27FC236}">
                <a16:creationId xmlns:a16="http://schemas.microsoft.com/office/drawing/2014/main" id="{84DA92BB-02FB-4FB5-B855-D451C1115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852" y="4450424"/>
            <a:ext cx="2411558" cy="1607705"/>
          </a:xfrm>
          <a:prstGeom prst="rect">
            <a:avLst/>
          </a:prstGeom>
        </p:spPr>
      </p:pic>
      <p:pic>
        <p:nvPicPr>
          <p:cNvPr id="14" name="Imagen 13">
            <a:extLst>
              <a:ext uri="{FF2B5EF4-FFF2-40B4-BE49-F238E27FC236}">
                <a16:creationId xmlns:a16="http://schemas.microsoft.com/office/drawing/2014/main" id="{4F632EF7-44E9-4692-BCCF-376369A0E8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0998" y="3013337"/>
            <a:ext cx="4051086" cy="3038315"/>
          </a:xfrm>
          <a:prstGeom prst="rect">
            <a:avLst/>
          </a:prstGeom>
        </p:spPr>
      </p:pic>
      <p:pic>
        <p:nvPicPr>
          <p:cNvPr id="15" name="Imagen 14">
            <a:extLst>
              <a:ext uri="{FF2B5EF4-FFF2-40B4-BE49-F238E27FC236}">
                <a16:creationId xmlns:a16="http://schemas.microsoft.com/office/drawing/2014/main" id="{172E0E81-8A82-4840-AF7B-40C4721DB85E}"/>
              </a:ext>
            </a:extLst>
          </p:cNvPr>
          <p:cNvPicPr>
            <a:picLocks noChangeAspect="1"/>
          </p:cNvPicPr>
          <p:nvPr/>
        </p:nvPicPr>
        <p:blipFill>
          <a:blip r:embed="rId8"/>
          <a:stretch>
            <a:fillRect/>
          </a:stretch>
        </p:blipFill>
        <p:spPr>
          <a:xfrm>
            <a:off x="9349852" y="2506951"/>
            <a:ext cx="2413143" cy="1607705"/>
          </a:xfrm>
          <a:prstGeom prst="rect">
            <a:avLst/>
          </a:prstGeom>
        </p:spPr>
      </p:pic>
      <p:sp>
        <p:nvSpPr>
          <p:cNvPr id="16" name="Text Box 2">
            <a:extLst>
              <a:ext uri="{FF2B5EF4-FFF2-40B4-BE49-F238E27FC236}">
                <a16:creationId xmlns:a16="http://schemas.microsoft.com/office/drawing/2014/main" id="{B67B6096-9149-452A-A5D0-E86C0B192E53}"/>
              </a:ext>
            </a:extLst>
          </p:cNvPr>
          <p:cNvSpPr txBox="1">
            <a:spLocks noChangeArrowheads="1"/>
          </p:cNvSpPr>
          <p:nvPr/>
        </p:nvSpPr>
        <p:spPr bwMode="auto">
          <a:xfrm>
            <a:off x="547383" y="983206"/>
            <a:ext cx="922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206" eaLnBrk="1" hangingPunct="1">
              <a:spcBef>
                <a:spcPts val="88"/>
              </a:spcBef>
              <a:buNone/>
            </a:pPr>
            <a:r>
              <a:rPr lang="es-ES_tradnl" altLang="es-MX" sz="2400" b="1" spc="-4" dirty="0">
                <a:solidFill>
                  <a:srgbClr val="0070C0"/>
                </a:solidFill>
                <a:latin typeface="Arial Narrow" panose="020B0606020202030204" pitchFamily="34" charset="0"/>
                <a:cs typeface="Arial"/>
              </a:rPr>
              <a:t>Laboratorio de Hidrología Isotópica</a:t>
            </a:r>
          </a:p>
        </p:txBody>
      </p:sp>
    </p:spTree>
    <p:extLst>
      <p:ext uri="{BB962C8B-B14F-4D97-AF65-F5344CB8AC3E}">
        <p14:creationId xmlns:p14="http://schemas.microsoft.com/office/powerpoint/2010/main" val="2909719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2671</TotalTime>
  <Words>514</Words>
  <Application>Microsoft Office PowerPoint</Application>
  <PresentationFormat>Panorámica</PresentationFormat>
  <Paragraphs>68</Paragraphs>
  <Slides>10</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10</vt:i4>
      </vt:variant>
    </vt:vector>
  </HeadingPairs>
  <TitlesOfParts>
    <vt:vector size="21" baseType="lpstr">
      <vt:lpstr>Arial</vt:lpstr>
      <vt:lpstr>Arial Black</vt:lpstr>
      <vt:lpstr>Arial Narrow</vt:lpstr>
      <vt:lpstr>Calibri</vt:lpstr>
      <vt:lpstr>Calibri Light</vt:lpstr>
      <vt:lpstr>Montserrat</vt:lpstr>
      <vt:lpstr>Montserrat Black</vt:lpstr>
      <vt:lpstr>Montserrat Light</vt:lpstr>
      <vt:lpstr>Montserrat Medium</vt:lpstr>
      <vt:lpstr>Wingdings</vt:lpstr>
      <vt:lpstr>Office Theme</vt:lpstr>
      <vt:lpstr>Integración de la hidrología isotópica en las evaluaciones nacionales de los recursos hídricos subterráneos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   Luis González Hita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José Ángel Aguilar Zepeda</cp:lastModifiedBy>
  <cp:revision>145</cp:revision>
  <dcterms:created xsi:type="dcterms:W3CDTF">2018-12-17T17:37:54Z</dcterms:created>
  <dcterms:modified xsi:type="dcterms:W3CDTF">2019-08-20T01:38:53Z</dcterms:modified>
</cp:coreProperties>
</file>