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Arial Black" panose="020B0A040201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i4mvS37geBKoapIulnZB4HVPE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Estimaciones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oficiales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publicadas</a:t>
            </a: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(MW)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CFE, 1980</c:v>
                </c:pt>
                <c:pt idx="1">
                  <c:v>CFE, 2000</c:v>
                </c:pt>
                <c:pt idx="2">
                  <c:v>SENER/CMM, 2014</c:v>
                </c:pt>
                <c:pt idx="3">
                  <c:v>SENER/CFE, 2017</c:v>
                </c:pt>
                <c:pt idx="4">
                  <c:v>SENER 2018</c:v>
                </c:pt>
              </c:strCache>
            </c:strRef>
          </c:cat>
          <c:val>
            <c:numRef>
              <c:f>Hoja1!$B$2:$B$6</c:f>
              <c:numCache>
                <c:formatCode>#,##0</c:formatCode>
                <c:ptCount val="5"/>
                <c:pt idx="0" formatCode="General">
                  <c:v>56300</c:v>
                </c:pt>
                <c:pt idx="1">
                  <c:v>41300</c:v>
                </c:pt>
                <c:pt idx="2" formatCode="General">
                  <c:v>2600</c:v>
                </c:pt>
                <c:pt idx="3" formatCode="General">
                  <c:v>28200</c:v>
                </c:pt>
                <c:pt idx="4" formatCode="General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2F-4FA0-9941-6B3CED110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2146288"/>
        <c:axId val="492146944"/>
      </c:barChart>
      <c:catAx>
        <c:axId val="49214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92146944"/>
        <c:crosses val="autoZero"/>
        <c:auto val="1"/>
        <c:lblAlgn val="ctr"/>
        <c:lblOffset val="100"/>
        <c:noMultiLvlLbl val="0"/>
      </c:catAx>
      <c:valAx>
        <c:axId val="492146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49214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038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 Black"/>
              <a:buNone/>
              <a:defRPr sz="6000" b="1" i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C9A2"/>
              </a:buClr>
              <a:buSzPts val="2400"/>
              <a:buNone/>
              <a:defRPr sz="2400" b="1" i="0">
                <a:solidFill>
                  <a:srgbClr val="DEC9A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8164" y="5876153"/>
            <a:ext cx="2209119" cy="730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8;p24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9" name="Google Shape;19;p24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24" descr="Logo Consejo SITIMTA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4"/>
            <p:cNvPicPr preferRelativeResize="0"/>
            <p:nvPr/>
          </p:nvPicPr>
          <p:blipFill rotWithShape="1">
            <a:blip r:embed="rId5">
              <a:alphaModFix/>
            </a:blip>
            <a:srcRect t="10437" b="15791"/>
            <a:stretch/>
          </p:blipFill>
          <p:spPr>
            <a:xfrm>
              <a:off x="711196" y="56190"/>
              <a:ext cx="1826644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4" descr="C:\Respaldo Rafa\Disco D\Respaldo 09012015\Personal\TRÁMITES IMTA\SITIMTA\Organigrama\Consejo CyT\2019\Congreso de CyT\Logos\3ercongreso-02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73442" y="21916"/>
              <a:ext cx="2645116" cy="1135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5"/>
          <p:cNvSpPr txBox="1">
            <a:spLocks noGrp="1"/>
          </p:cNvSpPr>
          <p:nvPr>
            <p:ph type="title"/>
          </p:nvPr>
        </p:nvSpPr>
        <p:spPr>
          <a:xfrm>
            <a:off x="4885510" y="2420983"/>
            <a:ext cx="6461940" cy="1210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3000"/>
              <a:buFont typeface="Arial Black"/>
              <a:buNone/>
              <a:defRPr sz="3000" b="1" i="0">
                <a:solidFill>
                  <a:srgbClr val="DEC9A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60489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1B4F"/>
              </a:buClr>
              <a:buSzPts val="3200"/>
              <a:buFont typeface="Arial Black"/>
              <a:buNone/>
              <a:defRPr sz="3200" b="1" i="0">
                <a:solidFill>
                  <a:srgbClr val="691B4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2"/>
          </p:nvPr>
        </p:nvSpPr>
        <p:spPr>
          <a:xfrm>
            <a:off x="839789" y="3333508"/>
            <a:ext cx="3604890" cy="253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228427693_Evaluation_of_small_hydro_power_potential_in_three_river_basins_of_Mexico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ctrTitle"/>
          </p:nvPr>
        </p:nvSpPr>
        <p:spPr>
          <a:xfrm>
            <a:off x="571500" y="1698153"/>
            <a:ext cx="11049000" cy="154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s-MX" sz="5400">
                <a:latin typeface="Calibri"/>
                <a:ea typeface="Calibri"/>
                <a:cs typeface="Calibri"/>
                <a:sym typeface="Calibri"/>
              </a:rPr>
              <a:t>La hidroenergía:</a:t>
            </a:r>
            <a:br>
              <a:rPr lang="es-MX" sz="5400">
                <a:latin typeface="Calibri"/>
                <a:ea typeface="Calibri"/>
                <a:cs typeface="Calibri"/>
                <a:sym typeface="Calibri"/>
              </a:rPr>
            </a:br>
            <a:r>
              <a:rPr lang="es-MX" sz="5400" i="1">
                <a:latin typeface="Calibri"/>
                <a:ea typeface="Calibri"/>
                <a:cs typeface="Calibri"/>
                <a:sym typeface="Calibri"/>
              </a:rPr>
              <a:t>el jonrón con casa llena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"/>
          <p:cNvSpPr txBox="1">
            <a:spLocks noGrp="1"/>
          </p:cNvSpPr>
          <p:nvPr>
            <p:ph type="subTitle" idx="1"/>
          </p:nvPr>
        </p:nvSpPr>
        <p:spPr>
          <a:xfrm>
            <a:off x="1524000" y="3606840"/>
            <a:ext cx="914400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2800"/>
              <a:buNone/>
            </a:pPr>
            <a:r>
              <a:rPr lang="es-MX" sz="2800">
                <a:latin typeface="Calibri"/>
                <a:ea typeface="Calibri"/>
                <a:cs typeface="Calibri"/>
                <a:sym typeface="Calibri"/>
              </a:rPr>
              <a:t>Armando Trelles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C9A2"/>
              </a:buClr>
              <a:buSzPts val="2000"/>
              <a:buNone/>
            </a:pPr>
            <a:r>
              <a:rPr lang="es-MX" sz="2000" b="0">
                <a:latin typeface="Calibri"/>
                <a:ea typeface="Calibri"/>
                <a:cs typeface="Calibri"/>
                <a:sym typeface="Calibri"/>
              </a:rPr>
              <a:t>atrelles@tlaloc.imta.mx</a:t>
            </a:r>
            <a:endParaRPr/>
          </a:p>
        </p:txBody>
      </p:sp>
      <p:grpSp>
        <p:nvGrpSpPr>
          <p:cNvPr id="44" name="Google Shape;44;p1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45" name="Google Shape;45;p1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" name="Google Shape;46;p1" descr="Logo Consejo SITIMTA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p1"/>
            <p:cNvPicPr preferRelativeResize="0"/>
            <p:nvPr/>
          </p:nvPicPr>
          <p:blipFill rotWithShape="1">
            <a:blip r:embed="rId4">
              <a:alphaModFix/>
            </a:blip>
            <a:srcRect t="10437" b="15791"/>
            <a:stretch/>
          </p:blipFill>
          <p:spPr>
            <a:xfrm>
              <a:off x="711196" y="56190"/>
              <a:ext cx="1826644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" descr="C:\Respaldo Rafa\Disco D\Respaldo 09012015\Personal\TRÁMITES IMTA\SITIMTA\Organigrama\Consejo CyT\2019\Congreso de CyT\Logos\3ercongreso-0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73442" y="21916"/>
              <a:ext cx="2645116" cy="113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" name="Google Shape;49;p1"/>
          <p:cNvSpPr txBox="1"/>
          <p:nvPr/>
        </p:nvSpPr>
        <p:spPr>
          <a:xfrm>
            <a:off x="9186210" y="6403820"/>
            <a:ext cx="2963580" cy="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rgbClr val="DEC9A2"/>
                </a:solidFill>
                <a:latin typeface="Calibri"/>
                <a:ea typeface="Calibri"/>
                <a:cs typeface="Calibri"/>
                <a:sym typeface="Calibri"/>
              </a:rPr>
              <a:t>20 de Agosto de 2019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/>
          <p:nvPr/>
        </p:nvSpPr>
        <p:spPr>
          <a:xfrm>
            <a:off x="1092201" y="5364537"/>
            <a:ext cx="10007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 más probable es que ninguno de los valores anteriores</a:t>
            </a:r>
            <a:endParaRPr/>
          </a:p>
        </p:txBody>
      </p:sp>
      <p:sp>
        <p:nvSpPr>
          <p:cNvPr id="158" name="Google Shape;158;p10"/>
          <p:cNvSpPr/>
          <p:nvPr/>
        </p:nvSpPr>
        <p:spPr>
          <a:xfrm>
            <a:off x="1927179" y="6119835"/>
            <a:ext cx="80814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Falta de conocimiento -&gt; Freno al aprovechamiento</a:t>
            </a:r>
            <a:endParaRPr/>
          </a:p>
        </p:txBody>
      </p:sp>
      <p:sp>
        <p:nvSpPr>
          <p:cNvPr id="159" name="Google Shape;159;p10"/>
          <p:cNvSpPr txBox="1"/>
          <p:nvPr/>
        </p:nvSpPr>
        <p:spPr>
          <a:xfrm>
            <a:off x="1416000" y="1149727"/>
            <a:ext cx="9360000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¿Y cuál es el potencial hidroeléctrico de México?</a:t>
            </a:r>
            <a:endParaRPr/>
          </a:p>
        </p:txBody>
      </p:sp>
      <p:graphicFrame>
        <p:nvGraphicFramePr>
          <p:cNvPr id="160" name="Google Shape;160;p10"/>
          <p:cNvGraphicFramePr/>
          <p:nvPr/>
        </p:nvGraphicFramePr>
        <p:xfrm>
          <a:off x="1416000" y="1839114"/>
          <a:ext cx="9360000" cy="313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1" name="Google Shape;161;p10"/>
          <p:cNvSpPr txBox="1"/>
          <p:nvPr/>
        </p:nvSpPr>
        <p:spPr>
          <a:xfrm>
            <a:off x="1696859" y="4869590"/>
            <a:ext cx="1446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Bruto teórico</a:t>
            </a:r>
            <a:endParaRPr/>
          </a:p>
        </p:txBody>
      </p:sp>
      <p:sp>
        <p:nvSpPr>
          <p:cNvPr id="162" name="Google Shape;162;p10"/>
          <p:cNvSpPr txBox="1"/>
          <p:nvPr/>
        </p:nvSpPr>
        <p:spPr>
          <a:xfrm>
            <a:off x="3645551" y="4869590"/>
            <a:ext cx="12482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Remanente</a:t>
            </a:r>
            <a:endParaRPr/>
          </a:p>
        </p:txBody>
      </p:sp>
      <p:sp>
        <p:nvSpPr>
          <p:cNvPr id="163" name="Google Shape;163;p10"/>
          <p:cNvSpPr txBox="1"/>
          <p:nvPr/>
        </p:nvSpPr>
        <p:spPr>
          <a:xfrm>
            <a:off x="5586084" y="4869590"/>
            <a:ext cx="10198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Probable</a:t>
            </a:r>
            <a:endParaRPr/>
          </a:p>
        </p:txBody>
      </p:sp>
      <p:sp>
        <p:nvSpPr>
          <p:cNvPr id="164" name="Google Shape;164;p10"/>
          <p:cNvSpPr txBox="1"/>
          <p:nvPr/>
        </p:nvSpPr>
        <p:spPr>
          <a:xfrm>
            <a:off x="7479407" y="4869590"/>
            <a:ext cx="9180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Recurso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9238692" y="4869590"/>
            <a:ext cx="10198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Probable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/>
          <p:nvPr/>
        </p:nvSpPr>
        <p:spPr>
          <a:xfrm>
            <a:off x="560983" y="1772493"/>
            <a:ext cx="11070034" cy="410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 estratégico para la soberanía energética, la seguridad hídrica, el combate a la pobreza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 las zonas serranas y la mitigación del calentamiento atmosférico. Este conocimiento es indispensable para: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Calibri"/>
              <a:buAutoNum type="alphaLcParenR"/>
            </a:pPr>
            <a:r>
              <a:rPr lang="es-MX" sz="19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Las autoridades. </a:t>
            </a:r>
            <a:r>
              <a:rPr lang="es-MX" sz="1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Formular con base racional políticas, planes y programas energéticos para promover la hidroenergía; desarrollar una cartera jerarquizada de proyectos hidroeléctricos; expandir la Red Nacional de Transmisión; adecuar el Marco Regulatorio; administrar los permisos de generación; y promover el cumplimiento de compromisos internacionales en materia de energías limpias y renovables.</a:t>
            </a:r>
            <a:endParaRPr/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Calibri"/>
              <a:buAutoNum type="alphaLcParenR"/>
            </a:pPr>
            <a:r>
              <a:rPr lang="es-MX" sz="19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 ciudadanía. </a:t>
            </a:r>
            <a:r>
              <a:rPr lang="es-MX" sz="1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Estar informada con objetividad y participar positivamente en el aprovechamiento sostenible de este recurso. En especial, para que las comunidades y municipios desarrollen proyectos hidroeléctricos de pequeña escala propios o en colaboración con los sectores público y privado.</a:t>
            </a:r>
            <a:endParaRPr/>
          </a:p>
          <a:p>
            <a:pPr marL="342900" marR="0" lvl="0" indent="-342900" algn="l" rtl="0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SzPts val="1900"/>
              <a:buFont typeface="Calibri"/>
              <a:buAutoNum type="alphaLcParenR"/>
            </a:pPr>
            <a:r>
              <a:rPr lang="es-MX" sz="19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Los inversionistas. </a:t>
            </a:r>
            <a:r>
              <a:rPr lang="es-MX" sz="1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Tener orientación en la toma de decisiones de inversión complementaria a la que realice el sector público en proyectos hidroeléctricos, y en la industrialización de bienes y equipos.</a:t>
            </a:r>
            <a:endParaRPr/>
          </a:p>
        </p:txBody>
      </p:sp>
      <p:sp>
        <p:nvSpPr>
          <p:cNvPr id="171" name="Google Shape;171;p11"/>
          <p:cNvSpPr txBox="1"/>
          <p:nvPr/>
        </p:nvSpPr>
        <p:spPr>
          <a:xfrm>
            <a:off x="988492" y="1149727"/>
            <a:ext cx="10215017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Conocer con certeza el potencial de la hidroenergía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/>
          <p:nvPr/>
        </p:nvSpPr>
        <p:spPr>
          <a:xfrm>
            <a:off x="988492" y="1149727"/>
            <a:ext cx="10215017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Conocer con certeza el potencial de la hidroenergía</a:t>
            </a:r>
            <a:endParaRPr/>
          </a:p>
        </p:txBody>
      </p:sp>
      <p:sp>
        <p:nvSpPr>
          <p:cNvPr id="177" name="Google Shape;177;p12"/>
          <p:cNvSpPr txBox="1"/>
          <p:nvPr/>
        </p:nvSpPr>
        <p:spPr>
          <a:xfrm>
            <a:off x="4231879" y="2696482"/>
            <a:ext cx="3111112" cy="28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Relieve de alta resolución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Red de corrientes homogénea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Simulación por microcuencas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Simulación de cuerpos de agua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Hidrograma diario multianual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Curva de caudal por tramo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Incertidumbre: ±5%</a:t>
            </a:r>
            <a:endParaRPr/>
          </a:p>
          <a:p>
            <a:pPr marL="342900" marR="0" lvl="0" indent="-342900" algn="l" rtl="0">
              <a:spcBef>
                <a:spcPts val="3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Noto Sans Symbols"/>
              <a:buChar char="✔"/>
            </a:pPr>
            <a:r>
              <a:rPr lang="es-MX"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Escenarios meteorológicos, de usos del suelo, de usos del agua</a:t>
            </a:r>
            <a:endParaRPr/>
          </a:p>
        </p:txBody>
      </p:sp>
      <p:grpSp>
        <p:nvGrpSpPr>
          <p:cNvPr id="178" name="Google Shape;178;p12"/>
          <p:cNvGrpSpPr/>
          <p:nvPr/>
        </p:nvGrpSpPr>
        <p:grpSpPr>
          <a:xfrm>
            <a:off x="349512" y="1819895"/>
            <a:ext cx="3831299" cy="4069670"/>
            <a:chOff x="571081" y="1612899"/>
            <a:chExt cx="3853751" cy="4093746"/>
          </a:xfrm>
        </p:grpSpPr>
        <p:pic>
          <p:nvPicPr>
            <p:cNvPr id="179" name="Google Shape;179;p12" descr="País cuencas 1"/>
            <p:cNvPicPr preferRelativeResize="0"/>
            <p:nvPr/>
          </p:nvPicPr>
          <p:blipFill rotWithShape="1">
            <a:blip r:embed="rId3">
              <a:alphaModFix/>
            </a:blip>
            <a:srcRect t="5132" b="6431"/>
            <a:stretch/>
          </p:blipFill>
          <p:spPr>
            <a:xfrm>
              <a:off x="571081" y="1612899"/>
              <a:ext cx="3853751" cy="2547145"/>
            </a:xfrm>
            <a:prstGeom prst="rect">
              <a:avLst/>
            </a:prstGeom>
            <a:noFill/>
            <a:ln w="571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grpSp>
          <p:nvGrpSpPr>
            <p:cNvPr id="180" name="Google Shape;180;p12"/>
            <p:cNvGrpSpPr/>
            <p:nvPr/>
          </p:nvGrpSpPr>
          <p:grpSpPr>
            <a:xfrm>
              <a:off x="571081" y="4230793"/>
              <a:ext cx="1915765" cy="1475852"/>
              <a:chOff x="4845297" y="1988840"/>
              <a:chExt cx="1915765" cy="1475852"/>
            </a:xfrm>
          </p:grpSpPr>
          <p:pic>
            <p:nvPicPr>
              <p:cNvPr id="181" name="Google Shape;181;p12" descr="Culiacán 1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845297" y="1988840"/>
                <a:ext cx="1915765" cy="1468986"/>
              </a:xfrm>
              <a:prstGeom prst="rect">
                <a:avLst/>
              </a:prstGeom>
              <a:noFill/>
              <a:ln w="5715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182" name="Google Shape;182;p12"/>
              <p:cNvSpPr/>
              <p:nvPr/>
            </p:nvSpPr>
            <p:spPr>
              <a:xfrm>
                <a:off x="5433776" y="3095360"/>
                <a:ext cx="132728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Río Culiacán</a:t>
                </a:r>
                <a:endParaRPr/>
              </a:p>
            </p:txBody>
          </p:sp>
        </p:grpSp>
        <p:grpSp>
          <p:nvGrpSpPr>
            <p:cNvPr id="183" name="Google Shape;183;p12"/>
            <p:cNvGrpSpPr/>
            <p:nvPr/>
          </p:nvGrpSpPr>
          <p:grpSpPr>
            <a:xfrm>
              <a:off x="2475237" y="4230793"/>
              <a:ext cx="1949595" cy="1468986"/>
              <a:chOff x="4811467" y="3718978"/>
              <a:chExt cx="1949595" cy="1468986"/>
            </a:xfrm>
          </p:grpSpPr>
          <p:pic>
            <p:nvPicPr>
              <p:cNvPr id="184" name="Google Shape;184;p12" descr="NyT 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845297" y="3718978"/>
                <a:ext cx="1915765" cy="1468986"/>
              </a:xfrm>
              <a:prstGeom prst="rect">
                <a:avLst/>
              </a:prstGeom>
              <a:noFill/>
              <a:ln w="5715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185" name="Google Shape;185;p12"/>
              <p:cNvSpPr/>
              <p:nvPr/>
            </p:nvSpPr>
            <p:spPr>
              <a:xfrm>
                <a:off x="4811467" y="3718978"/>
                <a:ext cx="13773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Río Tecolutla</a:t>
                </a:r>
                <a:endParaRPr/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5601770" y="4802587"/>
                <a:ext cx="115929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MX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Río Nautla</a:t>
                </a:r>
                <a:endParaRPr/>
              </a:p>
            </p:txBody>
          </p:sp>
        </p:grpSp>
        <p:cxnSp>
          <p:nvCxnSpPr>
            <p:cNvPr id="187" name="Google Shape;187;p12"/>
            <p:cNvCxnSpPr/>
            <p:nvPr/>
          </p:nvCxnSpPr>
          <p:spPr>
            <a:xfrm rot="10800000" flipH="1">
              <a:off x="1403648" y="2723332"/>
              <a:ext cx="419554" cy="2241953"/>
            </a:xfrm>
            <a:prstGeom prst="straightConnector1">
              <a:avLst/>
            </a:prstGeom>
            <a:noFill/>
            <a:ln w="9525" cap="flat" cmpd="sng">
              <a:solidFill>
                <a:srgbClr val="FFFFC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2968750" y="3356992"/>
              <a:ext cx="498199" cy="1608294"/>
            </a:xfrm>
            <a:prstGeom prst="straightConnector1">
              <a:avLst/>
            </a:prstGeom>
            <a:noFill/>
            <a:ln w="9525" cap="flat" cmpd="sng">
              <a:solidFill>
                <a:srgbClr val="FFFFC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189" name="Google Shape;189;p12"/>
          <p:cNvSpPr txBox="1"/>
          <p:nvPr/>
        </p:nvSpPr>
        <p:spPr>
          <a:xfrm>
            <a:off x="1647553" y="5930579"/>
            <a:ext cx="8118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1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https://www.researchgate.net/publication/228427693_Evaluation_of_small_hydro_power_potential_in_three_river_basins_of_Mexico</a:t>
            </a:r>
            <a:endParaRPr sz="11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12"/>
          <p:cNvPicPr preferRelativeResize="0"/>
          <p:nvPr/>
        </p:nvPicPr>
        <p:blipFill rotWithShape="1">
          <a:blip r:embed="rId7">
            <a:alphaModFix/>
          </a:blip>
          <a:srcRect l="20026" t="11429" r="2939" b="9377"/>
          <a:stretch/>
        </p:blipFill>
        <p:spPr>
          <a:xfrm>
            <a:off x="7967376" y="1803777"/>
            <a:ext cx="3064299" cy="20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2"/>
          <p:cNvSpPr txBox="1"/>
          <p:nvPr/>
        </p:nvSpPr>
        <p:spPr>
          <a:xfrm>
            <a:off x="7788961" y="3749765"/>
            <a:ext cx="3421128" cy="331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None/>
            </a:pPr>
            <a:r>
              <a:rPr lang="es-MX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Red homogénea y detallada de corrientes </a:t>
            </a:r>
            <a:endParaRPr/>
          </a:p>
        </p:txBody>
      </p:sp>
      <p:grpSp>
        <p:nvGrpSpPr>
          <p:cNvPr id="192" name="Google Shape;192;p12"/>
          <p:cNvGrpSpPr/>
          <p:nvPr/>
        </p:nvGrpSpPr>
        <p:grpSpPr>
          <a:xfrm>
            <a:off x="7429058" y="4181298"/>
            <a:ext cx="4672990" cy="1339034"/>
            <a:chOff x="732608" y="980728"/>
            <a:chExt cx="5539919" cy="2016224"/>
          </a:xfrm>
        </p:grpSpPr>
        <p:pic>
          <p:nvPicPr>
            <p:cNvPr id="193" name="Google Shape;193;p12"/>
            <p:cNvPicPr preferRelativeResize="0"/>
            <p:nvPr/>
          </p:nvPicPr>
          <p:blipFill rotWithShape="1">
            <a:blip r:embed="rId8">
              <a:alphaModFix/>
            </a:blip>
            <a:srcRect l="610" t="1643" r="712" b="1643"/>
            <a:stretch/>
          </p:blipFill>
          <p:spPr>
            <a:xfrm>
              <a:off x="732608" y="980728"/>
              <a:ext cx="5539919" cy="2016224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69803"/>
                </a:srgbClr>
              </a:outerShdw>
            </a:effectLst>
          </p:spPr>
        </p:pic>
        <p:cxnSp>
          <p:nvCxnSpPr>
            <p:cNvPr id="194" name="Google Shape;194;p12"/>
            <p:cNvCxnSpPr/>
            <p:nvPr/>
          </p:nvCxnSpPr>
          <p:spPr>
            <a:xfrm>
              <a:off x="1159734" y="2400835"/>
              <a:ext cx="5010759" cy="1143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" name="Google Shape;195;p12"/>
          <p:cNvSpPr/>
          <p:nvPr/>
        </p:nvSpPr>
        <p:spPr>
          <a:xfrm>
            <a:off x="8475161" y="5526492"/>
            <a:ext cx="23742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Hidrograma diario multianual </a:t>
            </a:r>
            <a:endParaRPr/>
          </a:p>
        </p:txBody>
      </p:sp>
      <p:sp>
        <p:nvSpPr>
          <p:cNvPr id="196" name="Google Shape;196;p12"/>
          <p:cNvSpPr/>
          <p:nvPr/>
        </p:nvSpPr>
        <p:spPr>
          <a:xfrm>
            <a:off x="1927179" y="6119835"/>
            <a:ext cx="80814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Tecnología avanzada -&gt; Certeza en conocimiento</a:t>
            </a:r>
            <a:endParaRPr/>
          </a:p>
        </p:txBody>
      </p:sp>
      <p:sp>
        <p:nvSpPr>
          <p:cNvPr id="197" name="Google Shape;197;p12"/>
          <p:cNvSpPr/>
          <p:nvPr/>
        </p:nvSpPr>
        <p:spPr>
          <a:xfrm>
            <a:off x="4287303" y="1680427"/>
            <a:ext cx="45581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Localización óptima de 1,256</a:t>
            </a:r>
            <a:r>
              <a:rPr lang="es-MX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prospectos factibles de PCH </a:t>
            </a:r>
            <a:r>
              <a:rPr lang="es-MX" sz="18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 hilo del agua </a:t>
            </a:r>
            <a:r>
              <a:rPr lang="es-MX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 269 MW en tres cuencas ~ 30,000 km</a:t>
            </a:r>
            <a:r>
              <a:rPr lang="es-MX" sz="1800" baseline="30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 l="16757" t="11698" r="45416" b="77212"/>
          <a:stretch/>
        </p:blipFill>
        <p:spPr>
          <a:xfrm>
            <a:off x="472764" y="5653263"/>
            <a:ext cx="5689617" cy="938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13"/>
          <p:cNvGrpSpPr/>
          <p:nvPr/>
        </p:nvGrpSpPr>
        <p:grpSpPr>
          <a:xfrm>
            <a:off x="8178800" y="1940172"/>
            <a:ext cx="3642366" cy="3785829"/>
            <a:chOff x="8178800" y="2079872"/>
            <a:chExt cx="3642366" cy="3785829"/>
          </a:xfrm>
        </p:grpSpPr>
        <p:pic>
          <p:nvPicPr>
            <p:cNvPr id="204" name="Google Shape;204;p13"/>
            <p:cNvPicPr preferRelativeResize="0"/>
            <p:nvPr/>
          </p:nvPicPr>
          <p:blipFill rotWithShape="1">
            <a:blip r:embed="rId4">
              <a:alphaModFix/>
            </a:blip>
            <a:srcRect l="19568" t="19908" r="42195" b="11372"/>
            <a:stretch/>
          </p:blipFill>
          <p:spPr>
            <a:xfrm>
              <a:off x="8178800" y="2079872"/>
              <a:ext cx="3642366" cy="37858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3"/>
            <p:cNvSpPr/>
            <p:nvPr/>
          </p:nvSpPr>
          <p:spPr>
            <a:xfrm>
              <a:off x="10520411" y="4329882"/>
              <a:ext cx="362862" cy="330949"/>
            </a:xfrm>
            <a:custGeom>
              <a:avLst/>
              <a:gdLst/>
              <a:ahLst/>
              <a:cxnLst/>
              <a:rect l="l" t="t" r="r" b="b"/>
              <a:pathLst>
                <a:path w="421534" h="403733" extrusionOk="0">
                  <a:moveTo>
                    <a:pt x="52" y="154801"/>
                  </a:moveTo>
                  <a:cubicBezTo>
                    <a:pt x="1243" y="150039"/>
                    <a:pt x="29904" y="142077"/>
                    <a:pt x="26246" y="126226"/>
                  </a:cubicBezTo>
                  <a:cubicBezTo>
                    <a:pt x="24650" y="119308"/>
                    <a:pt x="19896" y="113526"/>
                    <a:pt x="16721" y="107176"/>
                  </a:cubicBezTo>
                  <a:cubicBezTo>
                    <a:pt x="17515" y="101620"/>
                    <a:pt x="16780" y="95617"/>
                    <a:pt x="19102" y="90508"/>
                  </a:cubicBezTo>
                  <a:cubicBezTo>
                    <a:pt x="20960" y="86420"/>
                    <a:pt x="25670" y="84362"/>
                    <a:pt x="28627" y="80983"/>
                  </a:cubicBezTo>
                  <a:cubicBezTo>
                    <a:pt x="31240" y="77996"/>
                    <a:pt x="32722" y="73999"/>
                    <a:pt x="35771" y="71458"/>
                  </a:cubicBezTo>
                  <a:cubicBezTo>
                    <a:pt x="37699" y="69851"/>
                    <a:pt x="40670" y="70199"/>
                    <a:pt x="42915" y="69076"/>
                  </a:cubicBezTo>
                  <a:cubicBezTo>
                    <a:pt x="45475" y="67796"/>
                    <a:pt x="47678" y="65901"/>
                    <a:pt x="50059" y="64314"/>
                  </a:cubicBezTo>
                  <a:cubicBezTo>
                    <a:pt x="51646" y="61933"/>
                    <a:pt x="53694" y="59801"/>
                    <a:pt x="54821" y="57170"/>
                  </a:cubicBezTo>
                  <a:cubicBezTo>
                    <a:pt x="56110" y="54162"/>
                    <a:pt x="55578" y="50487"/>
                    <a:pt x="57202" y="47645"/>
                  </a:cubicBezTo>
                  <a:cubicBezTo>
                    <a:pt x="58873" y="44721"/>
                    <a:pt x="61965" y="42882"/>
                    <a:pt x="64346" y="40501"/>
                  </a:cubicBezTo>
                  <a:cubicBezTo>
                    <a:pt x="65140" y="32564"/>
                    <a:pt x="62708" y="23579"/>
                    <a:pt x="66727" y="16689"/>
                  </a:cubicBezTo>
                  <a:cubicBezTo>
                    <a:pt x="69257" y="12353"/>
                    <a:pt x="76012" y="12343"/>
                    <a:pt x="81015" y="11926"/>
                  </a:cubicBezTo>
                  <a:cubicBezTo>
                    <a:pt x="104758" y="9947"/>
                    <a:pt x="128640" y="10339"/>
                    <a:pt x="152452" y="9545"/>
                  </a:cubicBezTo>
                  <a:cubicBezTo>
                    <a:pt x="154833" y="7164"/>
                    <a:pt x="156794" y="4269"/>
                    <a:pt x="159596" y="2401"/>
                  </a:cubicBezTo>
                  <a:cubicBezTo>
                    <a:pt x="166630" y="-2288"/>
                    <a:pt x="173285" y="1111"/>
                    <a:pt x="181027" y="2401"/>
                  </a:cubicBezTo>
                  <a:cubicBezTo>
                    <a:pt x="198420" y="8199"/>
                    <a:pt x="190445" y="5947"/>
                    <a:pt x="204840" y="9545"/>
                  </a:cubicBezTo>
                  <a:cubicBezTo>
                    <a:pt x="209602" y="14308"/>
                    <a:pt x="213523" y="20097"/>
                    <a:pt x="219127" y="23833"/>
                  </a:cubicBezTo>
                  <a:cubicBezTo>
                    <a:pt x="229073" y="30463"/>
                    <a:pt x="224247" y="26571"/>
                    <a:pt x="233415" y="35739"/>
                  </a:cubicBezTo>
                  <a:cubicBezTo>
                    <a:pt x="234984" y="40447"/>
                    <a:pt x="236361" y="46667"/>
                    <a:pt x="240559" y="50026"/>
                  </a:cubicBezTo>
                  <a:cubicBezTo>
                    <a:pt x="242519" y="51594"/>
                    <a:pt x="245321" y="51614"/>
                    <a:pt x="247702" y="52408"/>
                  </a:cubicBezTo>
                  <a:cubicBezTo>
                    <a:pt x="248496" y="87333"/>
                    <a:pt x="244828" y="122647"/>
                    <a:pt x="250084" y="157183"/>
                  </a:cubicBezTo>
                  <a:cubicBezTo>
                    <a:pt x="250839" y="162146"/>
                    <a:pt x="264371" y="161945"/>
                    <a:pt x="264371" y="161945"/>
                  </a:cubicBezTo>
                  <a:cubicBezTo>
                    <a:pt x="273896" y="161151"/>
                    <a:pt x="283472" y="160827"/>
                    <a:pt x="292946" y="159564"/>
                  </a:cubicBezTo>
                  <a:cubicBezTo>
                    <a:pt x="301109" y="158476"/>
                    <a:pt x="299935" y="156070"/>
                    <a:pt x="307234" y="152420"/>
                  </a:cubicBezTo>
                  <a:cubicBezTo>
                    <a:pt x="309479" y="151298"/>
                    <a:pt x="311996" y="150833"/>
                    <a:pt x="314377" y="150039"/>
                  </a:cubicBezTo>
                  <a:cubicBezTo>
                    <a:pt x="322315" y="151626"/>
                    <a:pt x="333700" y="148066"/>
                    <a:pt x="338190" y="154801"/>
                  </a:cubicBezTo>
                  <a:lnTo>
                    <a:pt x="347715" y="169089"/>
                  </a:lnTo>
                  <a:cubicBezTo>
                    <a:pt x="349096" y="187041"/>
                    <a:pt x="334591" y="229890"/>
                    <a:pt x="362002" y="235764"/>
                  </a:cubicBezTo>
                  <a:cubicBezTo>
                    <a:pt x="369802" y="237435"/>
                    <a:pt x="377877" y="237351"/>
                    <a:pt x="385815" y="238145"/>
                  </a:cubicBezTo>
                  <a:cubicBezTo>
                    <a:pt x="388196" y="239733"/>
                    <a:pt x="390399" y="241628"/>
                    <a:pt x="392959" y="242908"/>
                  </a:cubicBezTo>
                  <a:cubicBezTo>
                    <a:pt x="395204" y="244030"/>
                    <a:pt x="397908" y="244070"/>
                    <a:pt x="400102" y="245289"/>
                  </a:cubicBezTo>
                  <a:cubicBezTo>
                    <a:pt x="405106" y="248069"/>
                    <a:pt x="409627" y="251639"/>
                    <a:pt x="414390" y="254814"/>
                  </a:cubicBezTo>
                  <a:lnTo>
                    <a:pt x="421534" y="259576"/>
                  </a:lnTo>
                  <a:cubicBezTo>
                    <a:pt x="420740" y="280214"/>
                    <a:pt x="421207" y="300939"/>
                    <a:pt x="419152" y="321489"/>
                  </a:cubicBezTo>
                  <a:cubicBezTo>
                    <a:pt x="418799" y="325021"/>
                    <a:pt x="415512" y="327646"/>
                    <a:pt x="414390" y="331014"/>
                  </a:cubicBezTo>
                  <a:cubicBezTo>
                    <a:pt x="406217" y="355536"/>
                    <a:pt x="420858" y="329648"/>
                    <a:pt x="402484" y="357208"/>
                  </a:cubicBezTo>
                  <a:lnTo>
                    <a:pt x="397721" y="364351"/>
                  </a:lnTo>
                  <a:cubicBezTo>
                    <a:pt x="396152" y="369058"/>
                    <a:pt x="394775" y="375281"/>
                    <a:pt x="390577" y="378639"/>
                  </a:cubicBezTo>
                  <a:cubicBezTo>
                    <a:pt x="388617" y="380207"/>
                    <a:pt x="385815" y="380226"/>
                    <a:pt x="383434" y="381020"/>
                  </a:cubicBezTo>
                  <a:cubicBezTo>
                    <a:pt x="360701" y="396176"/>
                    <a:pt x="381606" y="384021"/>
                    <a:pt x="321521" y="388164"/>
                  </a:cubicBezTo>
                  <a:cubicBezTo>
                    <a:pt x="316704" y="388496"/>
                    <a:pt x="311918" y="389374"/>
                    <a:pt x="307234" y="390545"/>
                  </a:cubicBezTo>
                  <a:cubicBezTo>
                    <a:pt x="302364" y="391763"/>
                    <a:pt x="292946" y="395308"/>
                    <a:pt x="292946" y="395308"/>
                  </a:cubicBezTo>
                  <a:cubicBezTo>
                    <a:pt x="284328" y="408234"/>
                    <a:pt x="290698" y="403262"/>
                    <a:pt x="266752" y="400070"/>
                  </a:cubicBezTo>
                  <a:cubicBezTo>
                    <a:pt x="261966" y="399432"/>
                    <a:pt x="257169" y="398775"/>
                    <a:pt x="252465" y="397689"/>
                  </a:cubicBezTo>
                  <a:cubicBezTo>
                    <a:pt x="246834" y="396390"/>
                    <a:pt x="241331" y="394587"/>
                    <a:pt x="235796" y="392926"/>
                  </a:cubicBezTo>
                  <a:cubicBezTo>
                    <a:pt x="233392" y="392205"/>
                    <a:pt x="231087" y="391154"/>
                    <a:pt x="228652" y="390545"/>
                  </a:cubicBezTo>
                  <a:cubicBezTo>
                    <a:pt x="220106" y="388409"/>
                    <a:pt x="190129" y="383727"/>
                    <a:pt x="188171" y="383401"/>
                  </a:cubicBezTo>
                  <a:cubicBezTo>
                    <a:pt x="192629" y="365570"/>
                    <a:pt x="188466" y="365204"/>
                    <a:pt x="202459" y="357208"/>
                  </a:cubicBezTo>
                  <a:cubicBezTo>
                    <a:pt x="204638" y="355963"/>
                    <a:pt x="207221" y="355620"/>
                    <a:pt x="209602" y="354826"/>
                  </a:cubicBezTo>
                  <a:cubicBezTo>
                    <a:pt x="210480" y="353948"/>
                    <a:pt x="223437" y="342236"/>
                    <a:pt x="223890" y="338158"/>
                  </a:cubicBezTo>
                  <a:cubicBezTo>
                    <a:pt x="224423" y="333359"/>
                    <a:pt x="223905" y="328062"/>
                    <a:pt x="221509" y="323870"/>
                  </a:cubicBezTo>
                  <a:cubicBezTo>
                    <a:pt x="220264" y="321691"/>
                    <a:pt x="216746" y="322283"/>
                    <a:pt x="214365" y="321489"/>
                  </a:cubicBezTo>
                  <a:lnTo>
                    <a:pt x="185790" y="302439"/>
                  </a:lnTo>
                  <a:lnTo>
                    <a:pt x="171502" y="292914"/>
                  </a:lnTo>
                  <a:lnTo>
                    <a:pt x="157215" y="288151"/>
                  </a:lnTo>
                  <a:lnTo>
                    <a:pt x="150071" y="285770"/>
                  </a:lnTo>
                  <a:cubicBezTo>
                    <a:pt x="146896" y="283389"/>
                    <a:pt x="143912" y="280729"/>
                    <a:pt x="140546" y="278626"/>
                  </a:cubicBezTo>
                  <a:cubicBezTo>
                    <a:pt x="134225" y="274676"/>
                    <a:pt x="123507" y="270664"/>
                    <a:pt x="116734" y="269101"/>
                  </a:cubicBezTo>
                  <a:cubicBezTo>
                    <a:pt x="111265" y="267839"/>
                    <a:pt x="105621" y="267514"/>
                    <a:pt x="100065" y="266720"/>
                  </a:cubicBezTo>
                  <a:cubicBezTo>
                    <a:pt x="79844" y="259980"/>
                    <a:pt x="107775" y="271161"/>
                    <a:pt x="88159" y="254814"/>
                  </a:cubicBezTo>
                  <a:cubicBezTo>
                    <a:pt x="85645" y="252719"/>
                    <a:pt x="81781" y="253332"/>
                    <a:pt x="78634" y="252433"/>
                  </a:cubicBezTo>
                  <a:cubicBezTo>
                    <a:pt x="76220" y="251743"/>
                    <a:pt x="73871" y="250845"/>
                    <a:pt x="71490" y="250051"/>
                  </a:cubicBezTo>
                  <a:cubicBezTo>
                    <a:pt x="70696" y="247670"/>
                    <a:pt x="69601" y="245369"/>
                    <a:pt x="69109" y="242908"/>
                  </a:cubicBezTo>
                  <a:cubicBezTo>
                    <a:pt x="68008" y="237404"/>
                    <a:pt x="68811" y="231450"/>
                    <a:pt x="66727" y="226239"/>
                  </a:cubicBezTo>
                  <a:cubicBezTo>
                    <a:pt x="65476" y="223112"/>
                    <a:pt x="61740" y="221682"/>
                    <a:pt x="59584" y="219095"/>
                  </a:cubicBezTo>
                  <a:cubicBezTo>
                    <a:pt x="57752" y="216896"/>
                    <a:pt x="56241" y="214436"/>
                    <a:pt x="54821" y="211951"/>
                  </a:cubicBezTo>
                  <a:cubicBezTo>
                    <a:pt x="53060" y="208869"/>
                    <a:pt x="51885" y="205470"/>
                    <a:pt x="50059" y="202426"/>
                  </a:cubicBezTo>
                  <a:cubicBezTo>
                    <a:pt x="47114" y="197518"/>
                    <a:pt x="40534" y="188139"/>
                    <a:pt x="40534" y="188139"/>
                  </a:cubicBezTo>
                  <a:cubicBezTo>
                    <a:pt x="42121" y="184964"/>
                    <a:pt x="45880" y="182115"/>
                    <a:pt x="45296" y="178614"/>
                  </a:cubicBezTo>
                  <a:cubicBezTo>
                    <a:pt x="44825" y="175791"/>
                    <a:pt x="40351" y="175683"/>
                    <a:pt x="38152" y="173851"/>
                  </a:cubicBezTo>
                  <a:cubicBezTo>
                    <a:pt x="35565" y="171695"/>
                    <a:pt x="33165" y="169295"/>
                    <a:pt x="31009" y="166708"/>
                  </a:cubicBezTo>
                  <a:cubicBezTo>
                    <a:pt x="24205" y="158544"/>
                    <a:pt x="29080" y="159791"/>
                    <a:pt x="19102" y="154801"/>
                  </a:cubicBezTo>
                  <a:cubicBezTo>
                    <a:pt x="18392" y="154446"/>
                    <a:pt x="-1139" y="159563"/>
                    <a:pt x="52" y="154801"/>
                  </a:cubicBezTo>
                  <a:close/>
                </a:path>
              </a:pathLst>
            </a:custGeom>
            <a:solidFill>
              <a:srgbClr val="FFAA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6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3"/>
            <p:cNvSpPr txBox="1"/>
            <p:nvPr/>
          </p:nvSpPr>
          <p:spPr>
            <a:xfrm>
              <a:off x="10471624" y="4396098"/>
              <a:ext cx="583865" cy="2058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738">
                  <a:solidFill>
                    <a:srgbClr val="385623"/>
                  </a:solidFill>
                  <a:latin typeface="Calibri"/>
                  <a:ea typeface="Calibri"/>
                  <a:cs typeface="Calibri"/>
                  <a:sym typeface="Calibri"/>
                </a:rPr>
                <a:t>Paraguay</a:t>
              </a:r>
              <a:endParaRPr/>
            </a:p>
          </p:txBody>
        </p:sp>
      </p:grpSp>
      <p:sp>
        <p:nvSpPr>
          <p:cNvPr id="207" name="Google Shape;207;p13"/>
          <p:cNvSpPr/>
          <p:nvPr/>
        </p:nvSpPr>
        <p:spPr>
          <a:xfrm>
            <a:off x="472764" y="2003672"/>
            <a:ext cx="4034324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IMTA lidera:</a:t>
            </a:r>
            <a:endParaRPr/>
          </a:p>
          <a:p>
            <a:pPr marL="422041" marR="0" lvl="0" indent="-422041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❖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11 países integrantes.</a:t>
            </a:r>
            <a:endParaRPr/>
          </a:p>
          <a:p>
            <a:pPr marL="422041" marR="0" lvl="0" indent="-422041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❖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19 grupos de investigación.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472764" y="3610179"/>
            <a:ext cx="9471335" cy="1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REDHIDRO busca desarrollar y difundir:</a:t>
            </a:r>
            <a:endParaRPr/>
          </a:p>
          <a:p>
            <a:pPr marL="316531" marR="0" lvl="0" indent="-316531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⮚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Metodología avanzada de prospección sistemática del potencial hidroeléctrico en cuencas hidrográficas.</a:t>
            </a:r>
            <a:endParaRPr/>
          </a:p>
          <a:p>
            <a:pPr marL="316531" marR="0" lvl="0" indent="-316531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⮚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Prototipo viable y replicable de pequeña turbina hidroeléctrica.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560233" y="1149727"/>
            <a:ext cx="11071535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Red Iberoamericana de Hidroenergía en Pequeña Escala</a:t>
            </a:r>
            <a:endParaRPr/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6800" y="1902425"/>
            <a:ext cx="2118389" cy="1480950"/>
          </a:xfrm>
          <a:prstGeom prst="rect">
            <a:avLst/>
          </a:prstGeom>
          <a:solidFill>
            <a:srgbClr val="ECECEC"/>
          </a:solidFill>
          <a:ln w="101600" cap="sq" cmpd="sng">
            <a:solidFill>
              <a:srgbClr val="FDFDF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211" name="Google Shape;211;p13"/>
          <p:cNvSpPr/>
          <p:nvPr/>
        </p:nvSpPr>
        <p:spPr>
          <a:xfrm>
            <a:off x="7393837" y="3127960"/>
            <a:ext cx="14590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(2016-2019)</a:t>
            </a:r>
            <a:endParaRPr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13"/>
          <p:cNvGrpSpPr/>
          <p:nvPr/>
        </p:nvGrpSpPr>
        <p:grpSpPr>
          <a:xfrm>
            <a:off x="2153147" y="5548969"/>
            <a:ext cx="7109157" cy="355516"/>
            <a:chOff x="270876" y="4676510"/>
            <a:chExt cx="8642802" cy="432000"/>
          </a:xfrm>
        </p:grpSpPr>
        <p:pic>
          <p:nvPicPr>
            <p:cNvPr id="213" name="Google Shape;213;p13" descr="Bandera de España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38547" y="4676510"/>
              <a:ext cx="647449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13" descr="Bandera de Argentin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0876" y="4676510"/>
              <a:ext cx="690253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3" descr="Bandera de Bolivi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89847" y="4676510"/>
              <a:ext cx="634333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13" descr="Bandera de Brasil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52898" y="4676510"/>
              <a:ext cx="617149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13" descr="Bandera de Cuba"/>
            <p:cNvPicPr preferRelativeResize="0"/>
            <p:nvPr/>
          </p:nvPicPr>
          <p:blipFill rotWithShape="1">
            <a:blip r:embed="rId10">
              <a:alphaModFix/>
            </a:blip>
            <a:srcRect r="24072"/>
            <a:stretch/>
          </p:blipFill>
          <p:spPr>
            <a:xfrm>
              <a:off x="2598765" y="4676510"/>
              <a:ext cx="656005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13" descr="Bandera de Guatemala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14714" y="4676510"/>
              <a:ext cx="690253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3" descr="Bandera de México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533685" y="4676510"/>
              <a:ext cx="756985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13">
              <a:alphaModFix/>
            </a:blip>
            <a:srcRect l="17429" t="7873" r="18814" b="16240"/>
            <a:stretch/>
          </p:blipFill>
          <p:spPr>
            <a:xfrm>
              <a:off x="8268106" y="4676510"/>
              <a:ext cx="645572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161829" y="4676510"/>
              <a:ext cx="648000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13" descr="Image result for bandera colombia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383488" y="4676510"/>
              <a:ext cx="649623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1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419388" y="4676510"/>
              <a:ext cx="720000" cy="43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4"/>
          <p:cNvPicPr preferRelativeResize="0"/>
          <p:nvPr/>
        </p:nvPicPr>
        <p:blipFill rotWithShape="1">
          <a:blip r:embed="rId3">
            <a:alphaModFix/>
          </a:blip>
          <a:srcRect t="9678" r="25434"/>
          <a:stretch/>
        </p:blipFill>
        <p:spPr>
          <a:xfrm>
            <a:off x="7144970" y="2240152"/>
            <a:ext cx="4206309" cy="313897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4"/>
          <p:cNvSpPr txBox="1"/>
          <p:nvPr/>
        </p:nvSpPr>
        <p:spPr>
          <a:xfrm>
            <a:off x="560233" y="5384679"/>
            <a:ext cx="5689853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lang="es-MX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Localización y dimensionamiento de centrales </a:t>
            </a:r>
            <a:r>
              <a:rPr lang="es-MX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 cascada </a:t>
            </a:r>
            <a:r>
              <a:rPr lang="es-MX" sz="18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 hilo del agua </a:t>
            </a:r>
            <a:r>
              <a:rPr lang="es-MX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s-MX" sz="18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 embalse</a:t>
            </a:r>
            <a:endParaRPr/>
          </a:p>
        </p:txBody>
      </p:sp>
      <p:sp>
        <p:nvSpPr>
          <p:cNvPr id="230" name="Google Shape;230;p14"/>
          <p:cNvSpPr txBox="1"/>
          <p:nvPr/>
        </p:nvSpPr>
        <p:spPr>
          <a:xfrm>
            <a:off x="560233" y="1149727"/>
            <a:ext cx="11071535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Prospección sistemática del potencial hidroeléctrico</a:t>
            </a: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993776" y="6119835"/>
            <a:ext cx="92339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Aprovechamiento sostenible máximo del relieve y el escurrimiento</a:t>
            </a:r>
            <a:endParaRPr/>
          </a:p>
        </p:txBody>
      </p:sp>
      <p:grpSp>
        <p:nvGrpSpPr>
          <p:cNvPr id="232" name="Google Shape;232;p14"/>
          <p:cNvGrpSpPr/>
          <p:nvPr/>
        </p:nvGrpSpPr>
        <p:grpSpPr>
          <a:xfrm>
            <a:off x="560233" y="1901535"/>
            <a:ext cx="5746489" cy="3424849"/>
            <a:chOff x="1077491" y="1097038"/>
            <a:chExt cx="7002119" cy="4705621"/>
          </a:xfrm>
        </p:grpSpPr>
        <p:grpSp>
          <p:nvGrpSpPr>
            <p:cNvPr id="233" name="Google Shape;233;p14"/>
            <p:cNvGrpSpPr/>
            <p:nvPr/>
          </p:nvGrpSpPr>
          <p:grpSpPr>
            <a:xfrm>
              <a:off x="1077491" y="1562286"/>
              <a:ext cx="6973543" cy="4148662"/>
              <a:chOff x="1077491" y="1562286"/>
              <a:chExt cx="6973543" cy="4148662"/>
            </a:xfrm>
          </p:grpSpPr>
          <p:sp>
            <p:nvSpPr>
              <p:cNvPr id="234" name="Google Shape;234;p14"/>
              <p:cNvSpPr/>
              <p:nvPr/>
            </p:nvSpPr>
            <p:spPr>
              <a:xfrm flipH="1">
                <a:off x="1077491" y="5092905"/>
                <a:ext cx="6973543" cy="357001"/>
              </a:xfrm>
              <a:prstGeom prst="rect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5" name="Google Shape;235;p14"/>
              <p:cNvCxnSpPr/>
              <p:nvPr/>
            </p:nvCxnSpPr>
            <p:spPr>
              <a:xfrm rot="10800000">
                <a:off x="1080695" y="5085184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6" name="Google Shape;236;p14"/>
              <p:cNvCxnSpPr/>
              <p:nvPr/>
            </p:nvCxnSpPr>
            <p:spPr>
              <a:xfrm rot="10800000">
                <a:off x="1080695" y="5449906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37" name="Google Shape;237;p14"/>
              <p:cNvSpPr/>
              <p:nvPr/>
            </p:nvSpPr>
            <p:spPr>
              <a:xfrm flipH="1">
                <a:off x="1077492" y="1562286"/>
                <a:ext cx="6960440" cy="989702"/>
              </a:xfrm>
              <a:prstGeom prst="rect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8" name="Google Shape;238;p14"/>
              <p:cNvCxnSpPr/>
              <p:nvPr/>
            </p:nvCxnSpPr>
            <p:spPr>
              <a:xfrm rot="10800000">
                <a:off x="1080695" y="1562286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9" name="Google Shape;239;p14"/>
              <p:cNvCxnSpPr/>
              <p:nvPr/>
            </p:nvCxnSpPr>
            <p:spPr>
              <a:xfrm rot="10800000">
                <a:off x="1080695" y="2551988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40" name="Google Shape;240;p14"/>
              <p:cNvSpPr/>
              <p:nvPr/>
            </p:nvSpPr>
            <p:spPr>
              <a:xfrm flipH="1">
                <a:off x="1077493" y="3912465"/>
                <a:ext cx="6973542" cy="690850"/>
              </a:xfrm>
              <a:prstGeom prst="rect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1" name="Google Shape;241;p14"/>
              <p:cNvCxnSpPr/>
              <p:nvPr/>
            </p:nvCxnSpPr>
            <p:spPr>
              <a:xfrm rot="10800000">
                <a:off x="1080695" y="3912601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2" name="Google Shape;242;p14"/>
              <p:cNvCxnSpPr/>
              <p:nvPr/>
            </p:nvCxnSpPr>
            <p:spPr>
              <a:xfrm rot="10800000">
                <a:off x="1080695" y="4597534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43" name="Google Shape;243;p14"/>
              <p:cNvSpPr/>
              <p:nvPr/>
            </p:nvSpPr>
            <p:spPr>
              <a:xfrm flipH="1">
                <a:off x="1077492" y="3377179"/>
                <a:ext cx="6960440" cy="298951"/>
              </a:xfrm>
              <a:prstGeom prst="rect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4" name="Google Shape;244;p14"/>
              <p:cNvCxnSpPr/>
              <p:nvPr/>
            </p:nvCxnSpPr>
            <p:spPr>
              <a:xfrm rot="10800000">
                <a:off x="1080695" y="3377179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5" name="Google Shape;245;p14"/>
              <p:cNvCxnSpPr/>
              <p:nvPr/>
            </p:nvCxnSpPr>
            <p:spPr>
              <a:xfrm rot="10800000">
                <a:off x="1080695" y="3676130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46" name="Google Shape;246;p14"/>
              <p:cNvSpPr/>
              <p:nvPr/>
            </p:nvSpPr>
            <p:spPr>
              <a:xfrm flipH="1">
                <a:off x="1077491" y="5569312"/>
                <a:ext cx="6973543" cy="141636"/>
              </a:xfrm>
              <a:prstGeom prst="rect">
                <a:avLst/>
              </a:prstGeom>
              <a:solidFill>
                <a:srgbClr val="DDEAF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7" name="Google Shape;247;p14"/>
              <p:cNvCxnSpPr/>
              <p:nvPr/>
            </p:nvCxnSpPr>
            <p:spPr>
              <a:xfrm rot="10800000">
                <a:off x="1080695" y="5569312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8" name="Google Shape;248;p14"/>
              <p:cNvCxnSpPr/>
              <p:nvPr/>
            </p:nvCxnSpPr>
            <p:spPr>
              <a:xfrm rot="10800000">
                <a:off x="1080695" y="5710948"/>
                <a:ext cx="6933109" cy="0"/>
              </a:xfrm>
              <a:prstGeom prst="straightConnector1">
                <a:avLst/>
              </a:prstGeom>
              <a:noFill/>
              <a:ln w="22225" cap="flat" cmpd="sng">
                <a:solidFill>
                  <a:srgbClr val="00990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49" name="Google Shape;249;p14"/>
            <p:cNvGrpSpPr/>
            <p:nvPr/>
          </p:nvGrpSpPr>
          <p:grpSpPr>
            <a:xfrm>
              <a:off x="1273803" y="1097038"/>
              <a:ext cx="6805807" cy="4705621"/>
              <a:chOff x="1273803" y="1097038"/>
              <a:chExt cx="6805807" cy="4705621"/>
            </a:xfrm>
          </p:grpSpPr>
          <p:sp>
            <p:nvSpPr>
              <p:cNvPr id="250" name="Google Shape;250;p14"/>
              <p:cNvSpPr/>
              <p:nvPr/>
            </p:nvSpPr>
            <p:spPr>
              <a:xfrm flipH="1">
                <a:off x="1302378" y="1097038"/>
                <a:ext cx="6777232" cy="4663923"/>
              </a:xfrm>
              <a:custGeom>
                <a:avLst/>
                <a:gdLst/>
                <a:ahLst/>
                <a:cxnLst/>
                <a:rect l="l" t="t" r="r" b="b"/>
                <a:pathLst>
                  <a:path w="4067175" h="1973443" extrusionOk="0">
                    <a:moveTo>
                      <a:pt x="0" y="1971675"/>
                    </a:moveTo>
                    <a:cubicBezTo>
                      <a:pt x="500062" y="1976437"/>
                      <a:pt x="1000125" y="1981200"/>
                      <a:pt x="1428750" y="1847850"/>
                    </a:cubicBezTo>
                    <a:cubicBezTo>
                      <a:pt x="1857375" y="1714500"/>
                      <a:pt x="2239963" y="1311275"/>
                      <a:pt x="2571750" y="1171575"/>
                    </a:cubicBezTo>
                    <a:cubicBezTo>
                      <a:pt x="2903537" y="1031875"/>
                      <a:pt x="3170238" y="1204912"/>
                      <a:pt x="3419475" y="1009650"/>
                    </a:cubicBezTo>
                    <a:cubicBezTo>
                      <a:pt x="3668712" y="814388"/>
                      <a:pt x="3867943" y="407194"/>
                      <a:pt x="4067175" y="0"/>
                    </a:cubicBezTo>
                  </a:path>
                </a:pathLst>
              </a:custGeom>
              <a:noFill/>
              <a:ln w="3810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 flipH="1">
                <a:off x="1471540" y="1287256"/>
                <a:ext cx="250459" cy="550061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 flipH="1">
                <a:off x="2323788" y="3078229"/>
                <a:ext cx="848753" cy="597902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 flipH="1">
                <a:off x="2726272" y="3631328"/>
                <a:ext cx="81538" cy="78580"/>
              </a:xfrm>
              <a:prstGeom prst="flowChartOr">
                <a:avLst/>
              </a:prstGeom>
              <a:solidFill>
                <a:srgbClr val="66FF33"/>
              </a:solidFill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flipH="1">
                <a:off x="1837190" y="2512699"/>
                <a:ext cx="81538" cy="78580"/>
              </a:xfrm>
              <a:prstGeom prst="flowChartOr">
                <a:avLst/>
              </a:prstGeom>
              <a:solidFill>
                <a:srgbClr val="66FF33"/>
              </a:solidFill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flipH="1">
                <a:off x="4633951" y="4558244"/>
                <a:ext cx="84173" cy="78580"/>
              </a:xfrm>
              <a:prstGeom prst="flowChartOr">
                <a:avLst/>
              </a:prstGeom>
              <a:solidFill>
                <a:srgbClr val="66FF33"/>
              </a:solidFill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10800000">
                <a:off x="3801120" y="3854789"/>
                <a:ext cx="174996" cy="115350"/>
              </a:xfrm>
              <a:prstGeom prst="rtTriangl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57" name="Google Shape;257;p14"/>
              <p:cNvCxnSpPr>
                <a:stCxn id="256" idx="1"/>
                <a:endCxn id="255" idx="0"/>
              </p:cNvCxnSpPr>
              <p:nvPr/>
            </p:nvCxnSpPr>
            <p:spPr>
              <a:xfrm>
                <a:off x="3976116" y="3912464"/>
                <a:ext cx="699900" cy="645900"/>
              </a:xfrm>
              <a:prstGeom prst="bentConnector2">
                <a:avLst/>
              </a:prstGeom>
              <a:noFill/>
              <a:ln w="317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8" name="Google Shape;258;p14"/>
              <p:cNvCxnSpPr/>
              <p:nvPr/>
            </p:nvCxnSpPr>
            <p:spPr>
              <a:xfrm rot="10800000">
                <a:off x="1613437" y="1832555"/>
                <a:ext cx="264522" cy="0"/>
              </a:xfrm>
              <a:prstGeom prst="straightConnector1">
                <a:avLst/>
              </a:prstGeom>
              <a:noFill/>
              <a:ln w="31750" cap="flat" cmpd="sng">
                <a:solidFill>
                  <a:schemeClr val="accent1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9" name="Google Shape;259;p14"/>
              <p:cNvCxnSpPr>
                <a:stCxn id="254" idx="0"/>
              </p:cNvCxnSpPr>
              <p:nvPr/>
            </p:nvCxnSpPr>
            <p:spPr>
              <a:xfrm rot="10800000">
                <a:off x="1874959" y="1831699"/>
                <a:ext cx="3000" cy="681000"/>
              </a:xfrm>
              <a:prstGeom prst="straightConnector1">
                <a:avLst/>
              </a:prstGeom>
              <a:noFill/>
              <a:ln w="317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60" name="Google Shape;260;p14"/>
              <p:cNvSpPr/>
              <p:nvPr/>
            </p:nvSpPr>
            <p:spPr>
              <a:xfrm flipH="1">
                <a:off x="6886394" y="5671658"/>
                <a:ext cx="84173" cy="78580"/>
              </a:xfrm>
              <a:prstGeom prst="flowChartOr">
                <a:avLst/>
              </a:prstGeom>
              <a:solidFill>
                <a:srgbClr val="66FF33"/>
              </a:solidFill>
              <a:ln w="952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 rot="10800000">
                <a:off x="5940152" y="5535905"/>
                <a:ext cx="249416" cy="87124"/>
              </a:xfrm>
              <a:prstGeom prst="rtTriangle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62" name="Google Shape;262;p14"/>
              <p:cNvCxnSpPr>
                <a:stCxn id="261" idx="1"/>
                <a:endCxn id="260" idx="0"/>
              </p:cNvCxnSpPr>
              <p:nvPr/>
            </p:nvCxnSpPr>
            <p:spPr>
              <a:xfrm>
                <a:off x="6189568" y="5579467"/>
                <a:ext cx="738900" cy="92400"/>
              </a:xfrm>
              <a:prstGeom prst="bentConnector2">
                <a:avLst/>
              </a:prstGeom>
              <a:noFill/>
              <a:ln w="317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grpSp>
            <p:nvGrpSpPr>
              <p:cNvPr id="263" name="Google Shape;263;p14"/>
              <p:cNvGrpSpPr/>
              <p:nvPr/>
            </p:nvGrpSpPr>
            <p:grpSpPr>
              <a:xfrm>
                <a:off x="5155207" y="5092905"/>
                <a:ext cx="616833" cy="396371"/>
                <a:chOff x="5155207" y="5092905"/>
                <a:chExt cx="616833" cy="396371"/>
              </a:xfrm>
            </p:grpSpPr>
            <p:sp>
              <p:nvSpPr>
                <p:cNvPr id="264" name="Google Shape;264;p14"/>
                <p:cNvSpPr/>
                <p:nvPr/>
              </p:nvSpPr>
              <p:spPr>
                <a:xfrm flipH="1">
                  <a:off x="5155207" y="5092905"/>
                  <a:ext cx="576064" cy="357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578" h="273948" extrusionOk="0">
                      <a:moveTo>
                        <a:pt x="552578" y="0"/>
                      </a:moveTo>
                      <a:cubicBezTo>
                        <a:pt x="552578" y="151297"/>
                        <a:pt x="206984" y="273948"/>
                        <a:pt x="0" y="273948"/>
                      </a:cubicBezTo>
                      <a:cubicBezTo>
                        <a:pt x="0" y="182632"/>
                        <a:pt x="1" y="91316"/>
                        <a:pt x="1" y="0"/>
                      </a:cubicBezTo>
                      <a:lnTo>
                        <a:pt x="55257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14"/>
                <p:cNvSpPr/>
                <p:nvPr/>
              </p:nvSpPr>
              <p:spPr>
                <a:xfrm flipH="1">
                  <a:off x="5690502" y="5410696"/>
                  <a:ext cx="81538" cy="78580"/>
                </a:xfrm>
                <a:prstGeom prst="flowChartOr">
                  <a:avLst/>
                </a:prstGeom>
                <a:solidFill>
                  <a:srgbClr val="66FF33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6" name="Google Shape;266;p14"/>
              <p:cNvSpPr/>
              <p:nvPr/>
            </p:nvSpPr>
            <p:spPr>
              <a:xfrm flipH="1">
                <a:off x="1273803" y="1138736"/>
                <a:ext cx="6777232" cy="4663923"/>
              </a:xfrm>
              <a:custGeom>
                <a:avLst/>
                <a:gdLst/>
                <a:ahLst/>
                <a:cxnLst/>
                <a:rect l="l" t="t" r="r" b="b"/>
                <a:pathLst>
                  <a:path w="4067175" h="1973443" extrusionOk="0">
                    <a:moveTo>
                      <a:pt x="0" y="1971675"/>
                    </a:moveTo>
                    <a:cubicBezTo>
                      <a:pt x="500062" y="1976437"/>
                      <a:pt x="1000125" y="1981200"/>
                      <a:pt x="1428750" y="1847850"/>
                    </a:cubicBezTo>
                    <a:cubicBezTo>
                      <a:pt x="1857375" y="1714500"/>
                      <a:pt x="2239963" y="1311275"/>
                      <a:pt x="2571750" y="1171575"/>
                    </a:cubicBezTo>
                    <a:cubicBezTo>
                      <a:pt x="2903537" y="1031875"/>
                      <a:pt x="3170238" y="1204912"/>
                      <a:pt x="3419475" y="1009650"/>
                    </a:cubicBezTo>
                    <a:cubicBezTo>
                      <a:pt x="3668712" y="814388"/>
                      <a:pt x="3867943" y="407194"/>
                      <a:pt x="4067175" y="0"/>
                    </a:cubicBezTo>
                  </a:path>
                </a:pathLst>
              </a:custGeom>
              <a:noFill/>
              <a:ln w="76200" cap="flat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7" name="Google Shape;26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98" y="5892335"/>
            <a:ext cx="1106546" cy="77358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>
            <a:off x="7144970" y="5384679"/>
            <a:ext cx="4206309" cy="33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65"/>
              <a:buFont typeface="Calibri"/>
              <a:buNone/>
            </a:pPr>
            <a:r>
              <a:rPr lang="es-MX" sz="1665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Embalse con criterios ambientales y sociales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"/>
          <p:cNvSpPr txBox="1"/>
          <p:nvPr/>
        </p:nvSpPr>
        <p:spPr>
          <a:xfrm>
            <a:off x="560233" y="1149727"/>
            <a:ext cx="11071535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Prototipos de pequeñas turbinas hidroeléctricas</a:t>
            </a:r>
            <a:endParaRPr/>
          </a:p>
        </p:txBody>
      </p:sp>
      <p:sp>
        <p:nvSpPr>
          <p:cNvPr id="274" name="Google Shape;274;p15"/>
          <p:cNvSpPr/>
          <p:nvPr/>
        </p:nvSpPr>
        <p:spPr>
          <a:xfrm>
            <a:off x="3390908" y="5593399"/>
            <a:ext cx="236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Turbina tipo H Darrieus</a:t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3">
            <a:alphaModFix/>
          </a:blip>
          <a:srcRect l="18647" t="13148" r="30474" b="22593"/>
          <a:stretch/>
        </p:blipFill>
        <p:spPr>
          <a:xfrm>
            <a:off x="368410" y="1740350"/>
            <a:ext cx="2432332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6" name="Google Shape;276;p15"/>
          <p:cNvSpPr txBox="1"/>
          <p:nvPr/>
        </p:nvSpPr>
        <p:spPr>
          <a:xfrm>
            <a:off x="401776" y="3474150"/>
            <a:ext cx="232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Turbina de </a:t>
            </a:r>
            <a:r>
              <a:rPr lang="es-MX" sz="1800">
                <a:solidFill>
                  <a:srgbClr val="7F7F7F"/>
                </a:solidFill>
              </a:rPr>
              <a:t>v</a:t>
            </a: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órtice </a:t>
            </a:r>
            <a:endParaRPr/>
          </a:p>
        </p:txBody>
      </p:sp>
      <p:pic>
        <p:nvPicPr>
          <p:cNvPr id="277" name="Google Shape;27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468" y="1740350"/>
            <a:ext cx="2075256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15"/>
          <p:cNvSpPr/>
          <p:nvPr/>
        </p:nvSpPr>
        <p:spPr>
          <a:xfrm>
            <a:off x="2864824" y="3468350"/>
            <a:ext cx="295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Turbina de Ultrabaja Caída</a:t>
            </a:r>
            <a:endParaRPr/>
          </a:p>
        </p:txBody>
      </p:sp>
      <p:sp>
        <p:nvSpPr>
          <p:cNvPr id="279" name="Google Shape;279;p15"/>
          <p:cNvSpPr/>
          <p:nvPr/>
        </p:nvSpPr>
        <p:spPr>
          <a:xfrm>
            <a:off x="5888698" y="3474150"/>
            <a:ext cx="295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i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Acuavatio</a:t>
            </a: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: Turbina de río</a:t>
            </a:r>
            <a:endParaRPr/>
          </a:p>
        </p:txBody>
      </p:sp>
      <p:pic>
        <p:nvPicPr>
          <p:cNvPr id="280" name="Google Shape;280;p15" descr="Recorte de pantalla"/>
          <p:cNvPicPr preferRelativeResize="0"/>
          <p:nvPr/>
        </p:nvPicPr>
        <p:blipFill rotWithShape="1">
          <a:blip r:embed="rId5">
            <a:alphaModFix/>
          </a:blip>
          <a:srcRect l="8764" t="1446" r="1774" b="3359"/>
          <a:stretch/>
        </p:blipFill>
        <p:spPr>
          <a:xfrm>
            <a:off x="9112707" y="1744341"/>
            <a:ext cx="2681768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15"/>
          <p:cNvSpPr/>
          <p:nvPr/>
        </p:nvSpPr>
        <p:spPr>
          <a:xfrm>
            <a:off x="9325874" y="3474150"/>
            <a:ext cx="263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Máquinas reversibles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5"/>
          <p:cNvPicPr preferRelativeResize="0"/>
          <p:nvPr/>
        </p:nvPicPr>
        <p:blipFill rotWithShape="1">
          <a:blip r:embed="rId6">
            <a:alphaModFix/>
          </a:blip>
          <a:srcRect l="10468" r="9276" b="14589"/>
          <a:stretch/>
        </p:blipFill>
        <p:spPr>
          <a:xfrm>
            <a:off x="6102460" y="3939379"/>
            <a:ext cx="2163768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83" name="Google Shape;283;p15"/>
          <p:cNvSpPr/>
          <p:nvPr/>
        </p:nvSpPr>
        <p:spPr>
          <a:xfrm>
            <a:off x="6006627" y="5606600"/>
            <a:ext cx="273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Fabricación de turbinas</a:t>
            </a:r>
            <a:endParaRPr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2732521" y="6119835"/>
            <a:ext cx="67269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Tecnología apropiada y replicable </a:t>
            </a:r>
            <a:endParaRPr/>
          </a:p>
        </p:txBody>
      </p:sp>
      <p:pic>
        <p:nvPicPr>
          <p:cNvPr id="285" name="Google Shape;285;p15"/>
          <p:cNvPicPr preferRelativeResize="0"/>
          <p:nvPr/>
        </p:nvPicPr>
        <p:blipFill rotWithShape="1">
          <a:blip r:embed="rId7">
            <a:alphaModFix/>
          </a:blip>
          <a:srcRect l="16224" t="29187"/>
          <a:stretch/>
        </p:blipFill>
        <p:spPr>
          <a:xfrm>
            <a:off x="3539329" y="3939379"/>
            <a:ext cx="1522803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8">
            <a:alphaModFix/>
          </a:blip>
          <a:srcRect l="5762" t="26776" r="31678" b="24959"/>
          <a:stretch/>
        </p:blipFill>
        <p:spPr>
          <a:xfrm>
            <a:off x="5704472" y="1740350"/>
            <a:ext cx="2959743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54283" y="3939379"/>
            <a:ext cx="2323860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88" name="Google Shape;288;p15"/>
          <p:cNvSpPr/>
          <p:nvPr/>
        </p:nvSpPr>
        <p:spPr>
          <a:xfrm>
            <a:off x="9387975" y="5595100"/>
            <a:ext cx="28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Gestión comunitaria </a:t>
            </a:r>
            <a:endParaRPr/>
          </a:p>
        </p:txBody>
      </p:sp>
      <p:pic>
        <p:nvPicPr>
          <p:cNvPr id="289" name="Google Shape;289;p15"/>
          <p:cNvPicPr preferRelativeResize="0"/>
          <p:nvPr/>
        </p:nvPicPr>
        <p:blipFill rotWithShape="1">
          <a:blip r:embed="rId10">
            <a:alphaModFix/>
          </a:blip>
          <a:srcRect l="11063" r="9758"/>
          <a:stretch/>
        </p:blipFill>
        <p:spPr>
          <a:xfrm>
            <a:off x="368410" y="3930092"/>
            <a:ext cx="2432331" cy="1728000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0" name="Google Shape;290;p15"/>
          <p:cNvSpPr/>
          <p:nvPr/>
        </p:nvSpPr>
        <p:spPr>
          <a:xfrm>
            <a:off x="1169817" y="5669599"/>
            <a:ext cx="240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Tornillo de Arquímedes </a:t>
            </a:r>
            <a:endParaRPr/>
          </a:p>
        </p:txBody>
      </p:sp>
      <p:pic>
        <p:nvPicPr>
          <p:cNvPr id="291" name="Google Shape;291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098" y="5892335"/>
            <a:ext cx="1106546" cy="77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6"/>
          <p:cNvPicPr preferRelativeResize="0"/>
          <p:nvPr/>
        </p:nvPicPr>
        <p:blipFill rotWithShape="1">
          <a:blip r:embed="rId3">
            <a:alphaModFix/>
          </a:blip>
          <a:srcRect l="9231" t="13126" r="67216" b="75444"/>
          <a:stretch/>
        </p:blipFill>
        <p:spPr>
          <a:xfrm>
            <a:off x="356848" y="1875687"/>
            <a:ext cx="4910478" cy="13425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97" name="Google Shape;297;p16"/>
          <p:cNvSpPr/>
          <p:nvPr/>
        </p:nvSpPr>
        <p:spPr>
          <a:xfrm>
            <a:off x="558125" y="3971877"/>
            <a:ext cx="4740900" cy="16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CAF 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ha financiado en forma parcial estudios del potencial hidroeléctrico de cuencas o en el ámbito nacional en:</a:t>
            </a:r>
            <a:endParaRPr/>
          </a:p>
        </p:txBody>
      </p:sp>
      <p:sp>
        <p:nvSpPr>
          <p:cNvPr id="298" name="Google Shape;298;p16"/>
          <p:cNvSpPr/>
          <p:nvPr/>
        </p:nvSpPr>
        <p:spPr>
          <a:xfrm>
            <a:off x="5378368" y="1976647"/>
            <a:ext cx="628023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⮚"/>
            </a:pPr>
            <a:r>
              <a:rPr lang="es-MX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Prospección del potencial hidroeléctrico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⮚"/>
            </a:pPr>
            <a:r>
              <a:rPr lang="es-MX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Elaboración de portafolio de proyectos hidroeléctricos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⮚"/>
            </a:pPr>
            <a:r>
              <a:rPr lang="es-MX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Rehabilitación de centrales hidroeléctricas maduras</a:t>
            </a:r>
            <a:endParaRPr/>
          </a:p>
        </p:txBody>
      </p:sp>
      <p:grpSp>
        <p:nvGrpSpPr>
          <p:cNvPr id="299" name="Google Shape;299;p16"/>
          <p:cNvGrpSpPr/>
          <p:nvPr/>
        </p:nvGrpSpPr>
        <p:grpSpPr>
          <a:xfrm>
            <a:off x="5936569" y="3853336"/>
            <a:ext cx="4740956" cy="1323439"/>
            <a:chOff x="2514772" y="3928697"/>
            <a:chExt cx="4740956" cy="1323439"/>
          </a:xfrm>
        </p:grpSpPr>
        <p:sp>
          <p:nvSpPr>
            <p:cNvPr id="300" name="Google Shape;300;p16"/>
            <p:cNvSpPr/>
            <p:nvPr/>
          </p:nvSpPr>
          <p:spPr>
            <a:xfrm>
              <a:off x="2514772" y="3928697"/>
              <a:ext cx="16510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Bolivia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Brasil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Perú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Argentina</a:t>
              </a:r>
              <a:endParaRPr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059750" y="3928697"/>
              <a:ext cx="165100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Chile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Colombia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Ecuador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Panamá</a:t>
              </a: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5604728" y="3928697"/>
              <a:ext cx="165100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Paraguay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Uruguay </a:t>
              </a:r>
              <a:endParaRPr/>
            </a:p>
            <a:p>
              <a:pPr marL="342900" marR="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000"/>
                <a:buFont typeface="Arial"/>
                <a:buChar char="•"/>
              </a:pPr>
              <a:r>
                <a:rPr lang="es-MX" sz="2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Venezuela</a:t>
              </a:r>
              <a:endParaRPr/>
            </a:p>
          </p:txBody>
        </p:sp>
      </p:grpSp>
      <p:sp>
        <p:nvSpPr>
          <p:cNvPr id="303" name="Google Shape;303;p16"/>
          <p:cNvSpPr txBox="1"/>
          <p:nvPr/>
        </p:nvSpPr>
        <p:spPr>
          <a:xfrm>
            <a:off x="2023191" y="1149727"/>
            <a:ext cx="8145618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Programa de Hidroenergía Sostenible </a:t>
            </a:r>
            <a:endParaRPr/>
          </a:p>
        </p:txBody>
      </p:sp>
      <p:sp>
        <p:nvSpPr>
          <p:cNvPr id="304" name="Google Shape;304;p16"/>
          <p:cNvSpPr/>
          <p:nvPr/>
        </p:nvSpPr>
        <p:spPr>
          <a:xfrm>
            <a:off x="3438525" y="6119835"/>
            <a:ext cx="20951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Miembro de la </a:t>
            </a:r>
            <a:endParaRPr/>
          </a:p>
        </p:txBody>
      </p:sp>
      <p:pic>
        <p:nvPicPr>
          <p:cNvPr id="305" name="Google Shape;3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2727" y="5892335"/>
            <a:ext cx="1106546" cy="773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7"/>
          <p:cNvPicPr preferRelativeResize="0"/>
          <p:nvPr/>
        </p:nvPicPr>
        <p:blipFill rotWithShape="1">
          <a:blip r:embed="rId3">
            <a:alphaModFix/>
          </a:blip>
          <a:srcRect l="33833" t="20666" r="29333" b="46147"/>
          <a:stretch/>
        </p:blipFill>
        <p:spPr>
          <a:xfrm>
            <a:off x="552450" y="2049949"/>
            <a:ext cx="3773674" cy="19124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11" name="Google Shape;311;p17"/>
          <p:cNvPicPr preferRelativeResize="0"/>
          <p:nvPr/>
        </p:nvPicPr>
        <p:blipFill rotWithShape="1">
          <a:blip r:embed="rId4">
            <a:alphaModFix/>
          </a:blip>
          <a:srcRect l="23487" t="30655" r="758" b="15413"/>
          <a:stretch/>
        </p:blipFill>
        <p:spPr>
          <a:xfrm>
            <a:off x="552451" y="4202913"/>
            <a:ext cx="3773673" cy="148695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12" name="Google Shape;312;p17"/>
          <p:cNvSpPr txBox="1"/>
          <p:nvPr/>
        </p:nvSpPr>
        <p:spPr>
          <a:xfrm>
            <a:off x="1132163" y="5364826"/>
            <a:ext cx="33150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Cámara de Diputados, mayo de 2018</a:t>
            </a:r>
            <a:endParaRPr/>
          </a:p>
        </p:txBody>
      </p:sp>
      <p:sp>
        <p:nvSpPr>
          <p:cNvPr id="313" name="Google Shape;313;p17"/>
          <p:cNvSpPr txBox="1"/>
          <p:nvPr/>
        </p:nvSpPr>
        <p:spPr>
          <a:xfrm>
            <a:off x="2023191" y="1149727"/>
            <a:ext cx="8145618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Cooperación tecnológica con China</a:t>
            </a:r>
            <a:endParaRPr/>
          </a:p>
        </p:txBody>
      </p:sp>
      <p:sp>
        <p:nvSpPr>
          <p:cNvPr id="314" name="Google Shape;314;p17"/>
          <p:cNvSpPr txBox="1"/>
          <p:nvPr/>
        </p:nvSpPr>
        <p:spPr>
          <a:xfrm>
            <a:off x="4447179" y="2340970"/>
            <a:ext cx="3846506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Convenio INSHP/IMTA/INEEL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Capacitación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Investigación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Transferencia tecnológica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Normalización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Consultoría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Suministro de equipos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Construcción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Noto Sans Symbols"/>
              <a:buChar char="✔"/>
            </a:pPr>
            <a:r>
              <a:rPr lang="es-MX" sz="2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Financiamiento</a:t>
            </a:r>
            <a:endParaRPr/>
          </a:p>
        </p:txBody>
      </p:sp>
      <p:pic>
        <p:nvPicPr>
          <p:cNvPr id="315" name="Google Shape;315;p17"/>
          <p:cNvPicPr preferRelativeResize="0"/>
          <p:nvPr/>
        </p:nvPicPr>
        <p:blipFill rotWithShape="1">
          <a:blip r:embed="rId5">
            <a:alphaModFix/>
          </a:blip>
          <a:srcRect l="24844" t="12417" r="41483" b="4305"/>
          <a:stretch/>
        </p:blipFill>
        <p:spPr>
          <a:xfrm>
            <a:off x="8509947" y="1765676"/>
            <a:ext cx="2830519" cy="393770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16" name="Google Shape;316;p17"/>
          <p:cNvSpPr/>
          <p:nvPr/>
        </p:nvSpPr>
        <p:spPr>
          <a:xfrm>
            <a:off x="2732521" y="6119835"/>
            <a:ext cx="67269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Primera potencia mundial en hidroenergía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8" descr="Image result for image casa llena beisbol"/>
          <p:cNvPicPr preferRelativeResize="0"/>
          <p:nvPr/>
        </p:nvPicPr>
        <p:blipFill rotWithShape="1">
          <a:blip r:embed="rId3">
            <a:alphaModFix/>
          </a:blip>
          <a:srcRect t="19235" b="1599"/>
          <a:stretch/>
        </p:blipFill>
        <p:spPr>
          <a:xfrm>
            <a:off x="1666541" y="1345338"/>
            <a:ext cx="8858917" cy="39449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22" name="Google Shape;322;p18"/>
          <p:cNvSpPr txBox="1"/>
          <p:nvPr/>
        </p:nvSpPr>
        <p:spPr>
          <a:xfrm>
            <a:off x="8842910" y="1863002"/>
            <a:ext cx="152958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Sociedad</a:t>
            </a:r>
            <a:endParaRPr/>
          </a:p>
        </p:txBody>
      </p:sp>
      <p:sp>
        <p:nvSpPr>
          <p:cNvPr id="323" name="Google Shape;323;p18"/>
          <p:cNvSpPr txBox="1"/>
          <p:nvPr/>
        </p:nvSpPr>
        <p:spPr>
          <a:xfrm>
            <a:off x="5334532" y="1360320"/>
            <a:ext cx="164692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endParaRPr/>
          </a:p>
        </p:txBody>
      </p:sp>
      <p:sp>
        <p:nvSpPr>
          <p:cNvPr id="324" name="Google Shape;324;p18"/>
          <p:cNvSpPr txBox="1"/>
          <p:nvPr/>
        </p:nvSpPr>
        <p:spPr>
          <a:xfrm>
            <a:off x="1819505" y="1961858"/>
            <a:ext cx="1638910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Economía</a:t>
            </a:r>
            <a:endParaRPr/>
          </a:p>
        </p:txBody>
      </p:sp>
      <p:sp>
        <p:nvSpPr>
          <p:cNvPr id="325" name="Google Shape;325;p18"/>
          <p:cNvSpPr txBox="1"/>
          <p:nvPr/>
        </p:nvSpPr>
        <p:spPr>
          <a:xfrm>
            <a:off x="3342233" y="4687003"/>
            <a:ext cx="5685467" cy="1200329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Autoridades</a:t>
            </a:r>
            <a:r>
              <a:rPr lang="es-MX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obernantes,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legisladores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ueces)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Ciudadanía</a:t>
            </a:r>
            <a:r>
              <a:rPr lang="es-MX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investigadores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suarios,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obladores)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Inversionistas</a:t>
            </a:r>
            <a:r>
              <a:rPr lang="es-MX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acionales,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MX" sz="20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xtranjeros)</a:t>
            </a:r>
            <a:endParaRPr/>
          </a:p>
        </p:txBody>
      </p:sp>
      <p:sp>
        <p:nvSpPr>
          <p:cNvPr id="326" name="Google Shape;326;p18"/>
          <p:cNvSpPr/>
          <p:nvPr/>
        </p:nvSpPr>
        <p:spPr>
          <a:xfrm>
            <a:off x="2732521" y="6119835"/>
            <a:ext cx="67269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El turno al bat es nuestro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/>
          <p:nvPr/>
        </p:nvSpPr>
        <p:spPr>
          <a:xfrm>
            <a:off x="2023191" y="1149727"/>
            <a:ext cx="8145618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Estrategias</a:t>
            </a:r>
            <a:endParaRPr/>
          </a:p>
        </p:txBody>
      </p:sp>
      <p:sp>
        <p:nvSpPr>
          <p:cNvPr id="332" name="Google Shape;332;p19"/>
          <p:cNvSpPr txBox="1"/>
          <p:nvPr/>
        </p:nvSpPr>
        <p:spPr>
          <a:xfrm>
            <a:off x="864667" y="1803776"/>
            <a:ext cx="10215017" cy="400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Dar presupuesto a la investigación y desarrollo tecnológico de la hidroenergía.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Conocer con certeza el potencial de la hidroenergía en todo México.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Industrializar turbinas y otros equipos para la hidroenergía.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Adecuar el marco regulatorio de la hidroenergía.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Promover la inversión en el desarrollo de proyectos hidroeléctricos.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Aprovechar el financiamiento de CAF y de otras fuentes.</a:t>
            </a:r>
            <a:endParaRPr/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⮚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Aprovechar la cooperación internacional con China y otros países.</a:t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>
            <a:off x="2732521" y="6119835"/>
            <a:ext cx="67269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Aprovechar y fortalecer al IMTA.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2" descr="Image result for image casa llena beisbol"/>
          <p:cNvPicPr preferRelativeResize="0"/>
          <p:nvPr/>
        </p:nvPicPr>
        <p:blipFill rotWithShape="1">
          <a:blip r:embed="rId3">
            <a:alphaModFix/>
          </a:blip>
          <a:srcRect t="19235" b="1599"/>
          <a:stretch/>
        </p:blipFill>
        <p:spPr>
          <a:xfrm>
            <a:off x="1666541" y="1345338"/>
            <a:ext cx="8858917" cy="39449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5" name="Google Shape;55;p2"/>
          <p:cNvSpPr txBox="1"/>
          <p:nvPr/>
        </p:nvSpPr>
        <p:spPr>
          <a:xfrm>
            <a:off x="8842910" y="1863002"/>
            <a:ext cx="152958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i="0" u="none" strike="noStrike" cap="none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Sociedad</a:t>
            </a:r>
            <a:endParaRPr/>
          </a:p>
        </p:txBody>
      </p:sp>
      <p:sp>
        <p:nvSpPr>
          <p:cNvPr id="56" name="Google Shape;56;p2"/>
          <p:cNvSpPr txBox="1"/>
          <p:nvPr/>
        </p:nvSpPr>
        <p:spPr>
          <a:xfrm>
            <a:off x="5334532" y="1360320"/>
            <a:ext cx="164692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endParaRPr/>
          </a:p>
        </p:txBody>
      </p:sp>
      <p:sp>
        <p:nvSpPr>
          <p:cNvPr id="57" name="Google Shape;57;p2"/>
          <p:cNvSpPr txBox="1"/>
          <p:nvPr/>
        </p:nvSpPr>
        <p:spPr>
          <a:xfrm>
            <a:off x="1819505" y="1961858"/>
            <a:ext cx="1638910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Economía</a:t>
            </a: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1700046" y="5741178"/>
            <a:ext cx="84490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Parte alta de la Novena entrada; 2 </a:t>
            </a:r>
            <a:r>
              <a:rPr lang="es-MX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outs</a:t>
            </a: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; marcador en contra;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Casa llena…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5857875" y="1980330"/>
            <a:ext cx="498157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conectar el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jonrón con casa llena</a:t>
            </a: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Cuarta Transformación</a:t>
            </a: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-&gt;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Tomar fuerte la </a:t>
            </a: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hidroenergía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como </a:t>
            </a:r>
            <a:r>
              <a:rPr lang="es-MX" sz="24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bat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desarrollo sostenible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339" name="Google Shape;339;p20"/>
          <p:cNvSpPr txBox="1"/>
          <p:nvPr/>
        </p:nvSpPr>
        <p:spPr>
          <a:xfrm>
            <a:off x="2023191" y="1149727"/>
            <a:ext cx="8145618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 i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¡ 4 carreras para la 4T !</a:t>
            </a:r>
            <a:endParaRPr/>
          </a:p>
        </p:txBody>
      </p:sp>
      <p:pic>
        <p:nvPicPr>
          <p:cNvPr id="340" name="Google Shape;3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25" y="1958298"/>
            <a:ext cx="4676776" cy="3474804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41" name="Google Shape;341;p20"/>
          <p:cNvGrpSpPr/>
          <p:nvPr/>
        </p:nvGrpSpPr>
        <p:grpSpPr>
          <a:xfrm>
            <a:off x="7006451" y="3919322"/>
            <a:ext cx="2543231" cy="1719914"/>
            <a:chOff x="1730363" y="5108876"/>
            <a:chExt cx="1814564" cy="1227137"/>
          </a:xfrm>
        </p:grpSpPr>
        <p:pic>
          <p:nvPicPr>
            <p:cNvPr id="342" name="Google Shape;342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30363" y="5108876"/>
              <a:ext cx="1814564" cy="12271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0" descr="Image result for imagen home run jonrÃ³n casa llen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59843" y="5591175"/>
              <a:ext cx="522386" cy="54292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>
            <a:spLocks noGrp="1"/>
          </p:cNvSpPr>
          <p:nvPr>
            <p:ph type="ctrTitle"/>
          </p:nvPr>
        </p:nvSpPr>
        <p:spPr>
          <a:xfrm>
            <a:off x="571500" y="1698153"/>
            <a:ext cx="11049000" cy="154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s-MX" sz="5400">
                <a:latin typeface="Calibri"/>
                <a:ea typeface="Calibri"/>
                <a:cs typeface="Calibri"/>
                <a:sym typeface="Calibri"/>
              </a:rPr>
              <a:t>La hidroenergía:</a:t>
            </a:r>
            <a:br>
              <a:rPr lang="es-MX" sz="5400">
                <a:latin typeface="Calibri"/>
                <a:ea typeface="Calibri"/>
                <a:cs typeface="Calibri"/>
                <a:sym typeface="Calibri"/>
              </a:rPr>
            </a:br>
            <a:r>
              <a:rPr lang="es-MX" sz="5400" i="1">
                <a:latin typeface="Calibri"/>
                <a:ea typeface="Calibri"/>
                <a:cs typeface="Calibri"/>
                <a:sym typeface="Calibri"/>
              </a:rPr>
              <a:t>el jonrón con casa llena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1"/>
          <p:cNvSpPr txBox="1">
            <a:spLocks noGrp="1"/>
          </p:cNvSpPr>
          <p:nvPr>
            <p:ph type="subTitle" idx="1"/>
          </p:nvPr>
        </p:nvSpPr>
        <p:spPr>
          <a:xfrm>
            <a:off x="1524000" y="3606840"/>
            <a:ext cx="9144000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2800"/>
              <a:buNone/>
            </a:pPr>
            <a:r>
              <a:rPr lang="es-MX" sz="2800">
                <a:latin typeface="Calibri"/>
                <a:ea typeface="Calibri"/>
                <a:cs typeface="Calibri"/>
                <a:sym typeface="Calibri"/>
              </a:rPr>
              <a:t>Armando Trelles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EC9A2"/>
              </a:buClr>
              <a:buSzPts val="2000"/>
              <a:buNone/>
            </a:pPr>
            <a:r>
              <a:rPr lang="es-MX" sz="2000" b="0">
                <a:latin typeface="Calibri"/>
                <a:ea typeface="Calibri"/>
                <a:cs typeface="Calibri"/>
                <a:sym typeface="Calibri"/>
              </a:rPr>
              <a:t>atrelles@tlaloc.imta.mx</a:t>
            </a:r>
            <a:endParaRPr/>
          </a:p>
        </p:txBody>
      </p:sp>
      <p:grpSp>
        <p:nvGrpSpPr>
          <p:cNvPr id="350" name="Google Shape;350;p21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351" name="Google Shape;351;p21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" name="Google Shape;352;p21" descr="Logo Consejo SITIMTA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21"/>
            <p:cNvPicPr preferRelativeResize="0"/>
            <p:nvPr/>
          </p:nvPicPr>
          <p:blipFill rotWithShape="1">
            <a:blip r:embed="rId4">
              <a:alphaModFix/>
            </a:blip>
            <a:srcRect t="10437" b="15791"/>
            <a:stretch/>
          </p:blipFill>
          <p:spPr>
            <a:xfrm>
              <a:off x="711196" y="56190"/>
              <a:ext cx="1826644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21" descr="C:\Respaldo Rafa\Disco D\Respaldo 09012015\Personal\TRÁMITES IMTA\SITIMTA\Organigrama\Consejo CyT\2019\Congreso de CyT\Logos\3ercongreso-0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73442" y="21916"/>
              <a:ext cx="2645116" cy="113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21"/>
          <p:cNvSpPr txBox="1"/>
          <p:nvPr/>
        </p:nvSpPr>
        <p:spPr>
          <a:xfrm>
            <a:off x="9186210" y="6403820"/>
            <a:ext cx="2963580" cy="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C9A2"/>
              </a:buClr>
              <a:buSzPts val="1800"/>
              <a:buFont typeface="Arial"/>
              <a:buNone/>
            </a:pPr>
            <a:r>
              <a:rPr lang="es-MX" sz="1800" b="0" i="0">
                <a:solidFill>
                  <a:srgbClr val="DEC9A2"/>
                </a:solidFill>
                <a:latin typeface="Calibri"/>
                <a:ea typeface="Calibri"/>
                <a:cs typeface="Calibri"/>
                <a:sym typeface="Calibri"/>
              </a:rPr>
              <a:t>20 de Agosto de 2019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"/>
          <p:cNvSpPr/>
          <p:nvPr/>
        </p:nvSpPr>
        <p:spPr>
          <a:xfrm>
            <a:off x="9058438" y="1392988"/>
            <a:ext cx="2471096" cy="867747"/>
          </a:xfrm>
          <a:custGeom>
            <a:avLst/>
            <a:gdLst/>
            <a:ahLst/>
            <a:cxnLst/>
            <a:rect l="l" t="t" r="r" b="b"/>
            <a:pathLst>
              <a:path w="3303037" h="867747" extrusionOk="0">
                <a:moveTo>
                  <a:pt x="111967" y="727788"/>
                </a:moveTo>
                <a:lnTo>
                  <a:pt x="746449" y="195943"/>
                </a:lnTo>
                <a:lnTo>
                  <a:pt x="1408922" y="0"/>
                </a:lnTo>
                <a:lnTo>
                  <a:pt x="2621902" y="429208"/>
                </a:lnTo>
                <a:lnTo>
                  <a:pt x="3303037" y="867747"/>
                </a:lnTo>
                <a:lnTo>
                  <a:pt x="0" y="821094"/>
                </a:lnTo>
                <a:lnTo>
                  <a:pt x="111967" y="727788"/>
                </a:lnTo>
                <a:close/>
              </a:path>
            </a:pathLst>
          </a:custGeom>
          <a:solidFill>
            <a:srgbClr val="A8D08C"/>
          </a:solidFill>
          <a:ln w="41275" cap="flat" cmpd="sng">
            <a:solidFill>
              <a:srgbClr val="C874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6587341" y="1631251"/>
            <a:ext cx="2471096" cy="593766"/>
          </a:xfrm>
          <a:custGeom>
            <a:avLst/>
            <a:gdLst/>
            <a:ahLst/>
            <a:cxnLst/>
            <a:rect l="l" t="t" r="r" b="b"/>
            <a:pathLst>
              <a:path w="2519265" h="653143" extrusionOk="0">
                <a:moveTo>
                  <a:pt x="615820" y="625151"/>
                </a:moveTo>
                <a:lnTo>
                  <a:pt x="2519265" y="643812"/>
                </a:lnTo>
                <a:lnTo>
                  <a:pt x="2220686" y="317241"/>
                </a:lnTo>
                <a:lnTo>
                  <a:pt x="1754155" y="298580"/>
                </a:lnTo>
                <a:lnTo>
                  <a:pt x="1595535" y="149290"/>
                </a:lnTo>
                <a:lnTo>
                  <a:pt x="1240971" y="0"/>
                </a:lnTo>
                <a:lnTo>
                  <a:pt x="774441" y="74645"/>
                </a:lnTo>
                <a:lnTo>
                  <a:pt x="242596" y="475861"/>
                </a:lnTo>
                <a:lnTo>
                  <a:pt x="0" y="653143"/>
                </a:lnTo>
                <a:lnTo>
                  <a:pt x="615820" y="625151"/>
                </a:lnTo>
                <a:close/>
              </a:path>
            </a:pathLst>
          </a:custGeom>
          <a:solidFill>
            <a:srgbClr val="A8D18F"/>
          </a:solidFill>
          <a:ln w="41275" cap="flat" cmpd="sng">
            <a:solidFill>
              <a:srgbClr val="C874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1942362" y="2189582"/>
            <a:ext cx="985934" cy="3601534"/>
          </a:xfrm>
          <a:custGeom>
            <a:avLst/>
            <a:gdLst/>
            <a:ahLst/>
            <a:cxnLst/>
            <a:rect l="l" t="t" r="r" b="b"/>
            <a:pathLst>
              <a:path w="985934" h="4074576" extrusionOk="0">
                <a:moveTo>
                  <a:pt x="985934" y="0"/>
                </a:moveTo>
                <a:cubicBezTo>
                  <a:pt x="986187" y="1149"/>
                  <a:pt x="556265" y="586846"/>
                  <a:pt x="604894" y="998668"/>
                </a:cubicBezTo>
                <a:cubicBezTo>
                  <a:pt x="616201" y="1391829"/>
                  <a:pt x="831825" y="1651000"/>
                  <a:pt x="755190" y="1959251"/>
                </a:cubicBezTo>
                <a:cubicBezTo>
                  <a:pt x="678555" y="2267502"/>
                  <a:pt x="270951" y="2495619"/>
                  <a:pt x="145086" y="2848173"/>
                </a:cubicBezTo>
                <a:cubicBezTo>
                  <a:pt x="19221" y="3200727"/>
                  <a:pt x="9610" y="3653760"/>
                  <a:pt x="0" y="4074576"/>
                </a:cubicBezTo>
              </a:path>
            </a:pathLst>
          </a:custGeom>
          <a:noFill/>
          <a:ln w="2540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" name="Google Shape;66;p3"/>
          <p:cNvCxnSpPr>
            <a:stCxn id="67" idx="4"/>
          </p:cNvCxnSpPr>
          <p:nvPr/>
        </p:nvCxnSpPr>
        <p:spPr>
          <a:xfrm flipH="1">
            <a:off x="2006827" y="5167986"/>
            <a:ext cx="524100" cy="195000"/>
          </a:xfrm>
          <a:prstGeom prst="straightConnector1">
            <a:avLst/>
          </a:prstGeom>
          <a:noFill/>
          <a:ln w="1016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8" name="Google Shape;68;p3"/>
          <p:cNvCxnSpPr/>
          <p:nvPr/>
        </p:nvCxnSpPr>
        <p:spPr>
          <a:xfrm>
            <a:off x="2310908" y="3135086"/>
            <a:ext cx="441624" cy="0"/>
          </a:xfrm>
          <a:prstGeom prst="straightConnector1">
            <a:avLst/>
          </a:prstGeom>
          <a:noFill/>
          <a:ln w="1016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" name="Google Shape;69;p3"/>
          <p:cNvSpPr/>
          <p:nvPr/>
        </p:nvSpPr>
        <p:spPr>
          <a:xfrm>
            <a:off x="2733870" y="3135086"/>
            <a:ext cx="1076781" cy="709126"/>
          </a:xfrm>
          <a:custGeom>
            <a:avLst/>
            <a:gdLst/>
            <a:ahLst/>
            <a:cxnLst/>
            <a:rect l="l" t="t" r="r" b="b"/>
            <a:pathLst>
              <a:path w="1076781" h="709126" extrusionOk="0">
                <a:moveTo>
                  <a:pt x="0" y="0"/>
                </a:moveTo>
                <a:cubicBezTo>
                  <a:pt x="218491" y="14773"/>
                  <a:pt x="446315" y="96416"/>
                  <a:pt x="606490" y="167951"/>
                </a:cubicBezTo>
                <a:cubicBezTo>
                  <a:pt x="766665" y="239486"/>
                  <a:pt x="883298" y="339012"/>
                  <a:pt x="961053" y="429208"/>
                </a:cubicBezTo>
                <a:cubicBezTo>
                  <a:pt x="1038808" y="519404"/>
                  <a:pt x="1091681" y="612710"/>
                  <a:pt x="1073020" y="709126"/>
                </a:cubicBezTo>
              </a:path>
            </a:pathLst>
          </a:custGeom>
          <a:noFill/>
          <a:ln w="1016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" name="Google Shape;70;p3"/>
          <p:cNvCxnSpPr>
            <a:stCxn id="71" idx="0"/>
            <a:endCxn id="67" idx="4"/>
          </p:cNvCxnSpPr>
          <p:nvPr/>
        </p:nvCxnSpPr>
        <p:spPr>
          <a:xfrm flipH="1">
            <a:off x="2530959" y="3918857"/>
            <a:ext cx="1266600" cy="1249200"/>
          </a:xfrm>
          <a:prstGeom prst="straightConnector1">
            <a:avLst/>
          </a:prstGeom>
          <a:noFill/>
          <a:ln w="762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Google Shape;67;p3"/>
          <p:cNvSpPr/>
          <p:nvPr/>
        </p:nvSpPr>
        <p:spPr>
          <a:xfrm>
            <a:off x="2243261" y="4998869"/>
            <a:ext cx="355313" cy="270587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3648269" y="3834881"/>
            <a:ext cx="298580" cy="251927"/>
          </a:xfrm>
          <a:prstGeom prst="flowChartMagneticDisk">
            <a:avLst/>
          </a:prstGeom>
          <a:solidFill>
            <a:srgbClr val="A5A5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2911152" y="1386769"/>
            <a:ext cx="2471096" cy="867747"/>
          </a:xfrm>
          <a:custGeom>
            <a:avLst/>
            <a:gdLst/>
            <a:ahLst/>
            <a:cxnLst/>
            <a:rect l="l" t="t" r="r" b="b"/>
            <a:pathLst>
              <a:path w="3303037" h="867747" extrusionOk="0">
                <a:moveTo>
                  <a:pt x="111967" y="727788"/>
                </a:moveTo>
                <a:lnTo>
                  <a:pt x="746449" y="195943"/>
                </a:lnTo>
                <a:lnTo>
                  <a:pt x="1408922" y="0"/>
                </a:lnTo>
                <a:lnTo>
                  <a:pt x="2621902" y="429208"/>
                </a:lnTo>
                <a:lnTo>
                  <a:pt x="3303037" y="867747"/>
                </a:lnTo>
                <a:lnTo>
                  <a:pt x="0" y="821094"/>
                </a:lnTo>
                <a:lnTo>
                  <a:pt x="111967" y="727788"/>
                </a:lnTo>
                <a:close/>
              </a:path>
            </a:pathLst>
          </a:custGeom>
          <a:solidFill>
            <a:srgbClr val="A8D08C"/>
          </a:solidFill>
          <a:ln w="41275" cap="flat" cmpd="sng">
            <a:solidFill>
              <a:srgbClr val="C874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440055" y="1625032"/>
            <a:ext cx="2471096" cy="593766"/>
          </a:xfrm>
          <a:custGeom>
            <a:avLst/>
            <a:gdLst/>
            <a:ahLst/>
            <a:cxnLst/>
            <a:rect l="l" t="t" r="r" b="b"/>
            <a:pathLst>
              <a:path w="2519265" h="653143" extrusionOk="0">
                <a:moveTo>
                  <a:pt x="615820" y="625151"/>
                </a:moveTo>
                <a:lnTo>
                  <a:pt x="2519265" y="643812"/>
                </a:lnTo>
                <a:lnTo>
                  <a:pt x="2220686" y="317241"/>
                </a:lnTo>
                <a:lnTo>
                  <a:pt x="1754155" y="298580"/>
                </a:lnTo>
                <a:lnTo>
                  <a:pt x="1595535" y="149290"/>
                </a:lnTo>
                <a:lnTo>
                  <a:pt x="1240971" y="0"/>
                </a:lnTo>
                <a:lnTo>
                  <a:pt x="774441" y="74645"/>
                </a:lnTo>
                <a:lnTo>
                  <a:pt x="242596" y="475861"/>
                </a:lnTo>
                <a:lnTo>
                  <a:pt x="0" y="653143"/>
                </a:lnTo>
                <a:lnTo>
                  <a:pt x="615820" y="625151"/>
                </a:lnTo>
                <a:close/>
              </a:path>
            </a:pathLst>
          </a:custGeom>
          <a:solidFill>
            <a:srgbClr val="A8D18F"/>
          </a:solidFill>
          <a:ln w="41275" cap="flat" cmpd="sng">
            <a:solidFill>
              <a:srgbClr val="C874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8089648" y="2419736"/>
            <a:ext cx="883298" cy="3377599"/>
          </a:xfrm>
          <a:custGeom>
            <a:avLst/>
            <a:gdLst/>
            <a:ahLst/>
            <a:cxnLst/>
            <a:rect l="l" t="t" r="r" b="b"/>
            <a:pathLst>
              <a:path w="883298" h="3821228" extrusionOk="0">
                <a:moveTo>
                  <a:pt x="883298" y="0"/>
                </a:moveTo>
                <a:cubicBezTo>
                  <a:pt x="883551" y="1149"/>
                  <a:pt x="556265" y="333498"/>
                  <a:pt x="604894" y="745320"/>
                </a:cubicBezTo>
                <a:cubicBezTo>
                  <a:pt x="616201" y="1138481"/>
                  <a:pt x="831825" y="1397652"/>
                  <a:pt x="755190" y="1705903"/>
                </a:cubicBezTo>
                <a:cubicBezTo>
                  <a:pt x="678555" y="2014154"/>
                  <a:pt x="270951" y="2242271"/>
                  <a:pt x="145086" y="2594825"/>
                </a:cubicBezTo>
                <a:cubicBezTo>
                  <a:pt x="19221" y="2947379"/>
                  <a:pt x="9610" y="3400412"/>
                  <a:pt x="0" y="3821228"/>
                </a:cubicBezTo>
              </a:path>
            </a:pathLst>
          </a:custGeom>
          <a:noFill/>
          <a:ln w="2540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" name="Google Shape;75;p3"/>
          <p:cNvCxnSpPr>
            <a:stCxn id="76" idx="4"/>
          </p:cNvCxnSpPr>
          <p:nvPr/>
        </p:nvCxnSpPr>
        <p:spPr>
          <a:xfrm flipH="1">
            <a:off x="8154113" y="5174205"/>
            <a:ext cx="524100" cy="195000"/>
          </a:xfrm>
          <a:prstGeom prst="straightConnector1">
            <a:avLst/>
          </a:prstGeom>
          <a:noFill/>
          <a:ln w="1016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3"/>
          <p:cNvSpPr/>
          <p:nvPr/>
        </p:nvSpPr>
        <p:spPr>
          <a:xfrm>
            <a:off x="7697755" y="2323324"/>
            <a:ext cx="1800810" cy="849086"/>
          </a:xfrm>
          <a:custGeom>
            <a:avLst/>
            <a:gdLst/>
            <a:ahLst/>
            <a:cxnLst/>
            <a:rect l="l" t="t" r="r" b="b"/>
            <a:pathLst>
              <a:path w="1800810" h="849086" extrusionOk="0">
                <a:moveTo>
                  <a:pt x="1156996" y="839755"/>
                </a:moveTo>
                <a:lnTo>
                  <a:pt x="877079" y="849086"/>
                </a:lnTo>
                <a:lnTo>
                  <a:pt x="0" y="102635"/>
                </a:lnTo>
                <a:lnTo>
                  <a:pt x="578500" y="0"/>
                </a:lnTo>
                <a:lnTo>
                  <a:pt x="1268965" y="18661"/>
                </a:lnTo>
                <a:lnTo>
                  <a:pt x="1800810" y="74644"/>
                </a:lnTo>
                <a:lnTo>
                  <a:pt x="1156996" y="839755"/>
                </a:ln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682585" y="2785187"/>
            <a:ext cx="821556" cy="2351314"/>
          </a:xfrm>
          <a:custGeom>
            <a:avLst/>
            <a:gdLst/>
            <a:ahLst/>
            <a:cxnLst/>
            <a:rect l="l" t="t" r="r" b="b"/>
            <a:pathLst>
              <a:path w="821556" h="2351314" extrusionOk="0">
                <a:moveTo>
                  <a:pt x="223935" y="0"/>
                </a:moveTo>
                <a:cubicBezTo>
                  <a:pt x="507741" y="98749"/>
                  <a:pt x="682690" y="293914"/>
                  <a:pt x="765110" y="569167"/>
                </a:cubicBezTo>
                <a:cubicBezTo>
                  <a:pt x="847531" y="844420"/>
                  <a:pt x="845976" y="1354494"/>
                  <a:pt x="718458" y="1651518"/>
                </a:cubicBezTo>
                <a:cubicBezTo>
                  <a:pt x="590940" y="1948542"/>
                  <a:pt x="119743" y="2234681"/>
                  <a:pt x="0" y="2351314"/>
                </a:cubicBezTo>
                <a:lnTo>
                  <a:pt x="0" y="2351314"/>
                </a:lnTo>
              </a:path>
            </a:pathLst>
          </a:custGeom>
          <a:noFill/>
          <a:ln w="76200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8390547" y="5005088"/>
            <a:ext cx="355313" cy="270587"/>
          </a:xfrm>
          <a:prstGeom prst="cube">
            <a:avLst>
              <a:gd name="adj" fmla="val 25000"/>
            </a:avLst>
          </a:prstGeom>
          <a:solidFill>
            <a:srgbClr val="FFC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7706261" y="1983170"/>
            <a:ext cx="1817302" cy="446872"/>
          </a:xfrm>
          <a:custGeom>
            <a:avLst/>
            <a:gdLst/>
            <a:ahLst/>
            <a:cxnLst/>
            <a:rect l="l" t="t" r="r" b="b"/>
            <a:pathLst>
              <a:path w="1817302" h="446872" extrusionOk="0">
                <a:moveTo>
                  <a:pt x="825" y="442788"/>
                </a:moveTo>
                <a:cubicBezTo>
                  <a:pt x="-17836" y="417906"/>
                  <a:pt x="285408" y="263950"/>
                  <a:pt x="374049" y="209522"/>
                </a:cubicBezTo>
                <a:cubicBezTo>
                  <a:pt x="462690" y="155094"/>
                  <a:pt x="426923" y="144209"/>
                  <a:pt x="532670" y="116217"/>
                </a:cubicBezTo>
                <a:cubicBezTo>
                  <a:pt x="638417" y="88225"/>
                  <a:pt x="902784" y="60232"/>
                  <a:pt x="1008531" y="41571"/>
                </a:cubicBezTo>
                <a:cubicBezTo>
                  <a:pt x="1114278" y="22910"/>
                  <a:pt x="1081620" y="7359"/>
                  <a:pt x="1167151" y="4249"/>
                </a:cubicBezTo>
                <a:cubicBezTo>
                  <a:pt x="1252682" y="1139"/>
                  <a:pt x="1457957" y="-9745"/>
                  <a:pt x="1521716" y="22912"/>
                </a:cubicBezTo>
                <a:cubicBezTo>
                  <a:pt x="1585475" y="55569"/>
                  <a:pt x="1515494" y="155094"/>
                  <a:pt x="1549706" y="200192"/>
                </a:cubicBezTo>
                <a:cubicBezTo>
                  <a:pt x="1583918" y="245290"/>
                  <a:pt x="1691221" y="256176"/>
                  <a:pt x="1726988" y="293498"/>
                </a:cubicBezTo>
                <a:cubicBezTo>
                  <a:pt x="1762755" y="330820"/>
                  <a:pt x="1887163" y="414796"/>
                  <a:pt x="1764310" y="424127"/>
                </a:cubicBezTo>
                <a:cubicBezTo>
                  <a:pt x="1641457" y="433458"/>
                  <a:pt x="1202919" y="360368"/>
                  <a:pt x="989870" y="349482"/>
                </a:cubicBezTo>
                <a:cubicBezTo>
                  <a:pt x="776821" y="338596"/>
                  <a:pt x="647747" y="346372"/>
                  <a:pt x="486017" y="358813"/>
                </a:cubicBezTo>
                <a:cubicBezTo>
                  <a:pt x="324287" y="371254"/>
                  <a:pt x="19486" y="467670"/>
                  <a:pt x="825" y="442788"/>
                </a:cubicBezTo>
                <a:close/>
              </a:path>
            </a:pathLst>
          </a:cu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1229987" y="2929812"/>
            <a:ext cx="11112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Derivadora</a:t>
            </a:r>
            <a:endParaRPr/>
          </a:p>
        </p:txBody>
      </p:sp>
      <p:sp>
        <p:nvSpPr>
          <p:cNvPr id="81" name="Google Shape;81;p3"/>
          <p:cNvSpPr txBox="1"/>
          <p:nvPr/>
        </p:nvSpPr>
        <p:spPr>
          <a:xfrm>
            <a:off x="3434373" y="3118705"/>
            <a:ext cx="65594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Canal</a:t>
            </a:r>
            <a:endParaRPr/>
          </a:p>
        </p:txBody>
      </p:sp>
      <p:sp>
        <p:nvSpPr>
          <p:cNvPr id="82" name="Google Shape;82;p3"/>
          <p:cNvSpPr txBox="1"/>
          <p:nvPr/>
        </p:nvSpPr>
        <p:spPr>
          <a:xfrm>
            <a:off x="9364839" y="4421946"/>
            <a:ext cx="16175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Tubería a presión</a:t>
            </a:r>
            <a:endParaRPr/>
          </a:p>
        </p:txBody>
      </p:sp>
      <p:sp>
        <p:nvSpPr>
          <p:cNvPr id="83" name="Google Shape;83;p3"/>
          <p:cNvSpPr txBox="1"/>
          <p:nvPr/>
        </p:nvSpPr>
        <p:spPr>
          <a:xfrm>
            <a:off x="8427158" y="1625032"/>
            <a:ext cx="8818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Embalse</a:t>
            </a:r>
            <a:endParaRPr/>
          </a:p>
        </p:txBody>
      </p:sp>
      <p:sp>
        <p:nvSpPr>
          <p:cNvPr id="84" name="Google Shape;84;p3"/>
          <p:cNvSpPr txBox="1"/>
          <p:nvPr/>
        </p:nvSpPr>
        <p:spPr>
          <a:xfrm>
            <a:off x="7666289" y="2939995"/>
            <a:ext cx="6447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Presa</a:t>
            </a:r>
            <a:endParaRPr/>
          </a:p>
        </p:txBody>
      </p:sp>
      <p:sp>
        <p:nvSpPr>
          <p:cNvPr id="85" name="Google Shape;85;p3"/>
          <p:cNvSpPr txBox="1"/>
          <p:nvPr/>
        </p:nvSpPr>
        <p:spPr>
          <a:xfrm>
            <a:off x="3132435" y="4421946"/>
            <a:ext cx="161755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Tubería a presión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1386288" y="5782459"/>
            <a:ext cx="22454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Central hidroeléctrica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 hilo del agua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7555501" y="5815731"/>
            <a:ext cx="22454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Central hidroeléctrica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 embalse</a:t>
            </a:r>
            <a:endParaRPr/>
          </a:p>
        </p:txBody>
      </p:sp>
      <p:sp>
        <p:nvSpPr>
          <p:cNvPr id="88" name="Google Shape;88;p3"/>
          <p:cNvSpPr txBox="1"/>
          <p:nvPr/>
        </p:nvSpPr>
        <p:spPr>
          <a:xfrm>
            <a:off x="3922165" y="3791071"/>
            <a:ext cx="7875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Tanque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4" descr="Image result for image casa llena beisbol"/>
          <p:cNvPicPr preferRelativeResize="0"/>
          <p:nvPr/>
        </p:nvPicPr>
        <p:blipFill rotWithShape="1">
          <a:blip r:embed="rId3">
            <a:alphaModFix/>
          </a:blip>
          <a:srcRect t="19235" b="1599"/>
          <a:stretch/>
        </p:blipFill>
        <p:spPr>
          <a:xfrm>
            <a:off x="1666541" y="1345338"/>
            <a:ext cx="8858917" cy="39449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94" name="Google Shape;94;p4"/>
          <p:cNvSpPr txBox="1"/>
          <p:nvPr/>
        </p:nvSpPr>
        <p:spPr>
          <a:xfrm>
            <a:off x="8842910" y="1863002"/>
            <a:ext cx="152958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990033"/>
                </a:solidFill>
                <a:latin typeface="Calibri"/>
                <a:ea typeface="Calibri"/>
                <a:cs typeface="Calibri"/>
                <a:sym typeface="Calibri"/>
              </a:rPr>
              <a:t>Sociedad</a:t>
            </a:r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848985" y="1990725"/>
            <a:ext cx="4680000" cy="3152775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al hilo del agua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Electrificación rural y agroindustria.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 servicio eléctrico a precio bajo.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Mejores caminos rurales.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 infraestructura local.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Gran derrama económica local.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Empleo, empleo, empleo.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Empresas comunitarias.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Arraigo de población local.</a:t>
            </a:r>
            <a:endParaRPr/>
          </a:p>
        </p:txBody>
      </p:sp>
      <p:sp>
        <p:nvSpPr>
          <p:cNvPr id="96" name="Google Shape;96;p4"/>
          <p:cNvSpPr txBox="1"/>
          <p:nvPr/>
        </p:nvSpPr>
        <p:spPr>
          <a:xfrm>
            <a:off x="6663016" y="2900703"/>
            <a:ext cx="4680000" cy="2242796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con embalse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i="1" u="sng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Todo lo anterior, en mayor medida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Población y viviendas protegidas contra inundaciones y sequías.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Acceso al agua y alimentos todo el año.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Pesca.</a:t>
            </a:r>
            <a:endParaRPr/>
          </a:p>
        </p:txBody>
      </p:sp>
      <p:sp>
        <p:nvSpPr>
          <p:cNvPr id="97" name="Google Shape;97;p4"/>
          <p:cNvSpPr/>
          <p:nvPr/>
        </p:nvSpPr>
        <p:spPr>
          <a:xfrm rot="3600000">
            <a:off x="9432396" y="2420043"/>
            <a:ext cx="282102" cy="2431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33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" descr="Image result for image casa llena beisbol"/>
          <p:cNvPicPr preferRelativeResize="0"/>
          <p:nvPr/>
        </p:nvPicPr>
        <p:blipFill rotWithShape="1">
          <a:blip r:embed="rId3">
            <a:alphaModFix/>
          </a:blip>
          <a:srcRect t="19235" b="1599"/>
          <a:stretch/>
        </p:blipFill>
        <p:spPr>
          <a:xfrm>
            <a:off x="1666541" y="1345338"/>
            <a:ext cx="8858917" cy="39449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3" name="Google Shape;103;p5"/>
          <p:cNvSpPr txBox="1"/>
          <p:nvPr/>
        </p:nvSpPr>
        <p:spPr>
          <a:xfrm>
            <a:off x="5334532" y="1360320"/>
            <a:ext cx="1646926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Ambiente</a:t>
            </a:r>
            <a:endParaRPr/>
          </a:p>
        </p:txBody>
      </p:sp>
      <p:sp>
        <p:nvSpPr>
          <p:cNvPr id="104" name="Google Shape;104;p5"/>
          <p:cNvSpPr txBox="1"/>
          <p:nvPr/>
        </p:nvSpPr>
        <p:spPr>
          <a:xfrm>
            <a:off x="848985" y="2645971"/>
            <a:ext cx="4680000" cy="2491735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al hilo del agua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Energía limpia y renovable.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Sin contaminación en agua, suelo, aire.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Sustitución de centrales fósiles.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Preservación de hidrocarburos.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Freno a deforestación para leña.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Freno a cambio climático.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6663016" y="2062065"/>
            <a:ext cx="4680000" cy="3435615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con embalse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i="1" u="sng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Todo lo anterior, en mayor medida.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Flora y fauna protegidas 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inundaciones y sequías.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Caudal ambiental sostenido.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Recarga de acuíferos.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 microclima.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 calidad del agua.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Nuevo hábitat acuático.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Noto Sans Symbols"/>
              <a:buChar char="✔"/>
            </a:pPr>
            <a:r>
              <a:rPr lang="es-MX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Apoyo a fuentes de energía intermitentes.</a:t>
            </a:r>
            <a:endParaRPr/>
          </a:p>
        </p:txBody>
      </p:sp>
      <p:sp>
        <p:nvSpPr>
          <p:cNvPr id="106" name="Google Shape;106;p5"/>
          <p:cNvSpPr/>
          <p:nvPr/>
        </p:nvSpPr>
        <p:spPr>
          <a:xfrm rot="2700000">
            <a:off x="5078811" y="1875268"/>
            <a:ext cx="282102" cy="2431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 descr="Image result for image casa llena beisbol"/>
          <p:cNvPicPr preferRelativeResize="0"/>
          <p:nvPr/>
        </p:nvPicPr>
        <p:blipFill rotWithShape="1">
          <a:blip r:embed="rId3">
            <a:alphaModFix/>
          </a:blip>
          <a:srcRect t="19235" b="1599"/>
          <a:stretch/>
        </p:blipFill>
        <p:spPr>
          <a:xfrm>
            <a:off x="1666541" y="1345338"/>
            <a:ext cx="8858917" cy="394493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12" name="Google Shape;112;p6"/>
          <p:cNvSpPr txBox="1"/>
          <p:nvPr/>
        </p:nvSpPr>
        <p:spPr>
          <a:xfrm>
            <a:off x="1819505" y="1961858"/>
            <a:ext cx="1638910" cy="52322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Economía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848985" y="3302301"/>
            <a:ext cx="4680000" cy="1841200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al hilo del agua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Ingresos por energía y CEL.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Energía de bajo costo.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Inversión rentable.</a:t>
            </a:r>
            <a:endParaRPr/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Demanda regional de bienes y servicios.</a:t>
            </a:r>
            <a:endParaRPr/>
          </a:p>
        </p:txBody>
      </p:sp>
      <p:sp>
        <p:nvSpPr>
          <p:cNvPr id="114" name="Google Shape;114;p6"/>
          <p:cNvSpPr txBox="1"/>
          <p:nvPr/>
        </p:nvSpPr>
        <p:spPr>
          <a:xfrm>
            <a:off x="6663026" y="1168400"/>
            <a:ext cx="5448600" cy="4737000"/>
          </a:xfrm>
          <a:prstGeom prst="rect">
            <a:avLst/>
          </a:prstGeom>
          <a:blipFill rotWithShape="1">
            <a:blip r:embed="rId5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Centrales con embalse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i="1" u="sng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Todo lo anterior, en mayor medida.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Ingresos por potencia y servicios conexos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Infraestructura, cultivos y ganado protegidos.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Agua para población, industria y turismo.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Agua para alimentos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(irrigación, ganadería, acuicultura y pesca).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Mayor generación de centrales aguas abajo.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Energía despachable.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Potencia garantizada en periodos de punta.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Almacenamiento de energía en gran escala.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Apoyo a fuentes de energía intermitentes.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Mejor funcionamiento de red eléctrica.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Plusvalía del terreno y desarrollo inmobiliario.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✔"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Espacio para recreación y ecoturismo.</a:t>
            </a:r>
            <a:endParaRPr/>
          </a:p>
        </p:txBody>
      </p:sp>
      <p:sp>
        <p:nvSpPr>
          <p:cNvPr id="115" name="Google Shape;115;p6"/>
          <p:cNvSpPr/>
          <p:nvPr/>
        </p:nvSpPr>
        <p:spPr>
          <a:xfrm rot="2700000">
            <a:off x="2472508" y="2538374"/>
            <a:ext cx="282102" cy="24319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2055284" y="6119835"/>
            <a:ext cx="80814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Mucho qué ganar… Mucho qué perder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 descr="Related image"/>
          <p:cNvPicPr preferRelativeResize="0"/>
          <p:nvPr/>
        </p:nvPicPr>
        <p:blipFill rotWithShape="1">
          <a:blip r:embed="rId3">
            <a:alphaModFix/>
          </a:blip>
          <a:srcRect l="14584" t="3913" r="29582" b="4555"/>
          <a:stretch/>
        </p:blipFill>
        <p:spPr>
          <a:xfrm>
            <a:off x="2006125" y="1716812"/>
            <a:ext cx="2414756" cy="234916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/>
          <p:nvPr/>
        </p:nvSpPr>
        <p:spPr>
          <a:xfrm>
            <a:off x="4876530" y="1857196"/>
            <a:ext cx="551207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Europa 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(27 países)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Más de 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27,400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 hidroeléctricas</a:t>
            </a:r>
            <a:endParaRPr sz="240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~ 2.4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veces el territorio de México</a:t>
            </a:r>
            <a:endParaRPr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7" descr="Related image"/>
          <p:cNvPicPr preferRelativeResize="0"/>
          <p:nvPr/>
        </p:nvPicPr>
        <p:blipFill rotWithShape="1">
          <a:blip r:embed="rId4">
            <a:alphaModFix/>
          </a:blip>
          <a:srcRect l="1221" t="1040" r="12830" b="4611"/>
          <a:stretch/>
        </p:blipFill>
        <p:spPr>
          <a:xfrm>
            <a:off x="1776245" y="4145947"/>
            <a:ext cx="2874516" cy="20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/>
          <p:nvPr/>
        </p:nvSpPr>
        <p:spPr>
          <a:xfrm>
            <a:off x="4876530" y="4145947"/>
            <a:ext cx="551207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endParaRPr sz="2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Más de 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48,000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 hidroeléctricas</a:t>
            </a:r>
            <a:endParaRPr sz="2400" i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~ 4.9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veces el territorio de México </a:t>
            </a:r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2152650" y="1149727"/>
            <a:ext cx="7886700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Hidroenergía aprovechada en el mundo</a:t>
            </a: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4102531" y="6107660"/>
            <a:ext cx="491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 siguen desarrollando…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8"/>
          <p:cNvGrpSpPr/>
          <p:nvPr/>
        </p:nvGrpSpPr>
        <p:grpSpPr>
          <a:xfrm>
            <a:off x="0" y="0"/>
            <a:ext cx="12192000" cy="1157516"/>
            <a:chOff x="0" y="0"/>
            <a:chExt cx="12192000" cy="1157516"/>
          </a:xfrm>
        </p:grpSpPr>
        <p:sp>
          <p:nvSpPr>
            <p:cNvPr id="132" name="Google Shape;132;p8"/>
            <p:cNvSpPr/>
            <p:nvPr/>
          </p:nvSpPr>
          <p:spPr>
            <a:xfrm>
              <a:off x="0" y="0"/>
              <a:ext cx="12192000" cy="115751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3" name="Google Shape;133;p8" descr="Logo Consejo SITIMTA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382845" y="44952"/>
              <a:ext cx="1294620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8"/>
            <p:cNvPicPr preferRelativeResize="0"/>
            <p:nvPr/>
          </p:nvPicPr>
          <p:blipFill rotWithShape="1">
            <a:blip r:embed="rId4">
              <a:alphaModFix/>
            </a:blip>
            <a:srcRect t="10437" b="15791"/>
            <a:stretch/>
          </p:blipFill>
          <p:spPr>
            <a:xfrm>
              <a:off x="711196" y="56190"/>
              <a:ext cx="1826644" cy="10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8" descr="C:\Respaldo Rafa\Disco D\Respaldo 09012015\Personal\TRÁMITES IMTA\SITIMTA\Organigrama\Consejo CyT\2019\Congreso de CyT\Logos\3ercongreso-0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73442" y="21916"/>
              <a:ext cx="2645116" cy="1135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8"/>
          <p:cNvSpPr txBox="1"/>
          <p:nvPr/>
        </p:nvSpPr>
        <p:spPr>
          <a:xfrm>
            <a:off x="2152650" y="1149727"/>
            <a:ext cx="7886700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Hidroenergía y desarrollo sostenible</a:t>
            </a: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423864" y="1826624"/>
            <a:ext cx="4847084" cy="377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Para entrar al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primer mundo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Entre los países que muestran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mayor fortaleza económica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a la vez que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 mejor cuidado de su medio ambiente y bienestar social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están aquellos cuya fuente de energía mayoritaria es la hidroenergía.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Algunos países desarrollados ya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han aprovechado casi al máximo su potencial hidroeléctrico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 pesar de haber sido devastados por guerras mundiales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s-MX" sz="19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138" name="Google Shape;138;p8" descr="Image result for dadme un punto de apoyo y moverÃ© el mundo"/>
          <p:cNvPicPr preferRelativeResize="0"/>
          <p:nvPr/>
        </p:nvPicPr>
        <p:blipFill rotWithShape="1">
          <a:blip r:embed="rId6">
            <a:alphaModFix/>
          </a:blip>
          <a:srcRect t="7774"/>
          <a:stretch/>
        </p:blipFill>
        <p:spPr>
          <a:xfrm>
            <a:off x="5857838" y="3686728"/>
            <a:ext cx="3793943" cy="2328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/>
          <p:nvPr/>
        </p:nvSpPr>
        <p:spPr>
          <a:xfrm>
            <a:off x="5857838" y="1826624"/>
            <a:ext cx="5910298" cy="202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Para salir del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tercer mundo</a:t>
            </a:r>
            <a:endParaRPr/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Entre los países que están procurando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romper la barrera del subdesarrollo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con mejoría objetiva en lo </a:t>
            </a:r>
            <a:r>
              <a:rPr lang="es-MX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económico, ambiental y social</a:t>
            </a:r>
            <a:r>
              <a:rPr lang="es-MX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están aquellos que más invierten en hidroenergía.</a:t>
            </a: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1927179" y="6119835"/>
            <a:ext cx="80814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 hidroenergía es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 palanca </a:t>
            </a: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para el </a:t>
            </a: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desarrollo sostenible</a:t>
            </a:r>
            <a:r>
              <a:rPr lang="es-MX" sz="24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447473" y="2198154"/>
            <a:ext cx="5954249" cy="3911495"/>
            <a:chOff x="20464" y="2020589"/>
            <a:chExt cx="4674881" cy="3071046"/>
          </a:xfrm>
        </p:grpSpPr>
        <p:pic>
          <p:nvPicPr>
            <p:cNvPr id="146" name="Google Shape;146;p9"/>
            <p:cNvPicPr preferRelativeResize="0"/>
            <p:nvPr/>
          </p:nvPicPr>
          <p:blipFill rotWithShape="1">
            <a:blip r:embed="rId3">
              <a:alphaModFix/>
            </a:blip>
            <a:srcRect l="16113" t="21483" r="8447" b="9179"/>
            <a:stretch/>
          </p:blipFill>
          <p:spPr>
            <a:xfrm>
              <a:off x="278800" y="2020589"/>
              <a:ext cx="4416545" cy="3071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9"/>
            <p:cNvSpPr/>
            <p:nvPr/>
          </p:nvSpPr>
          <p:spPr>
            <a:xfrm>
              <a:off x="20464" y="3316269"/>
              <a:ext cx="858426" cy="39596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Precipitación anual (mm)</a:t>
              </a:r>
              <a:endParaRPr/>
            </a:p>
          </p:txBody>
        </p:sp>
      </p:grpSp>
      <p:sp>
        <p:nvSpPr>
          <p:cNvPr id="148" name="Google Shape;148;p9"/>
          <p:cNvSpPr/>
          <p:nvPr/>
        </p:nvSpPr>
        <p:spPr>
          <a:xfrm>
            <a:off x="6925851" y="3607868"/>
            <a:ext cx="4680000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México podría tener: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❖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 China: 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9,800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❖"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 Europa: </a:t>
            </a: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11,500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</a:t>
            </a:r>
            <a:endParaRPr/>
          </a:p>
          <a:p>
            <a:pPr marL="3429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✔"/>
            </a:pPr>
            <a:r>
              <a:rPr lang="es-MX" sz="24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 mayoría de pequeña escala para empresas comunitarias</a:t>
            </a: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4061722" y="1826567"/>
            <a:ext cx="4680000" cy="127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México sólo tiene: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▪"/>
            </a:pP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 hidroeléctricas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Noto Sans Symbols"/>
              <a:buChar char="▪"/>
            </a:pPr>
            <a:r>
              <a:rPr lang="es-MX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52</a:t>
            </a: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centrales en construcción</a:t>
            </a:r>
            <a:endParaRPr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/>
          <p:nvPr/>
        </p:nvSpPr>
        <p:spPr>
          <a:xfrm>
            <a:off x="6096000" y="3148943"/>
            <a:ext cx="57363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 proporción de superficie, relieve y lluvia,</a:t>
            </a: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1927179" y="6119835"/>
            <a:ext cx="80814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Hidroenergía incipiente -&gt; Desarrollo no sostenible</a:t>
            </a:r>
            <a:endParaRPr/>
          </a:p>
        </p:txBody>
      </p:sp>
      <p:sp>
        <p:nvSpPr>
          <p:cNvPr id="152" name="Google Shape;152;p9"/>
          <p:cNvSpPr txBox="1"/>
          <p:nvPr/>
        </p:nvSpPr>
        <p:spPr>
          <a:xfrm>
            <a:off x="1802801" y="1149727"/>
            <a:ext cx="8586398" cy="65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alibri"/>
              <a:buNone/>
            </a:pPr>
            <a:r>
              <a:rPr lang="es-MX" sz="3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Hidroenergía desaprovechada en México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Panorámica</PresentationFormat>
  <Paragraphs>210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Noto Sans Symbols</vt:lpstr>
      <vt:lpstr>Montserrat</vt:lpstr>
      <vt:lpstr>Calibri</vt:lpstr>
      <vt:lpstr>Arial Black</vt:lpstr>
      <vt:lpstr>Office Theme</vt:lpstr>
      <vt:lpstr>La hidroenergía: el jonrón con casa llena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hidroenergía: el jonrón con casa llena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hidroenergía: el jonrón con casa llena</dc:title>
  <dc:creator>Microsoft Office User</dc:creator>
  <cp:lastModifiedBy>José Ángel Aguilar Zepeda</cp:lastModifiedBy>
  <cp:revision>1</cp:revision>
  <dcterms:created xsi:type="dcterms:W3CDTF">2018-12-17T17:37:54Z</dcterms:created>
  <dcterms:modified xsi:type="dcterms:W3CDTF">2019-08-20T01:13:54Z</dcterms:modified>
</cp:coreProperties>
</file>