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embeddedFontLst>
    <p:embeddedFont>
      <p:font typeface="Arial Black" panose="020B0A04020102020204" pitchFamily="34" charset="0"/>
      <p:regular r:id="rId15"/>
      <p:bold r:id="rId16"/>
    </p:embeddedFont>
    <p:embeddedFont>
      <p:font typeface="Calibri" panose="020F0502020204030204" pitchFamily="34" charset="0"/>
      <p:regular r:id="rId17"/>
      <p:bold r:id="rId18"/>
      <p:italic r:id="rId19"/>
      <p:boldItalic r:id="rId20"/>
    </p:embeddedFont>
    <p:embeddedFont>
      <p:font typeface="Montserrat" panose="00000500000000000000"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5" roundtripDataSignature="AMtx7mjE7txkk0vywDtnA3fQt0ueW58Qg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 name="Google Shape;37;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 name="Google Shape;46;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 name="Google Shape;59;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 name="Google Shape;72;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pic>
        <p:nvPicPr>
          <p:cNvPr id="12" name="Google Shape;12;p14"/>
          <p:cNvPicPr preferRelativeResize="0"/>
          <p:nvPr/>
        </p:nvPicPr>
        <p:blipFill rotWithShape="1">
          <a:blip r:embed="rId2">
            <a:alphaModFix/>
          </a:blip>
          <a:srcRect/>
          <a:stretch/>
        </p:blipFill>
        <p:spPr>
          <a:xfrm>
            <a:off x="0" y="6350"/>
            <a:ext cx="12192000" cy="6845300"/>
          </a:xfrm>
          <a:prstGeom prst="rect">
            <a:avLst/>
          </a:prstGeom>
          <a:noFill/>
          <a:ln>
            <a:noFill/>
          </a:ln>
        </p:spPr>
      </p:pic>
      <p:sp>
        <p:nvSpPr>
          <p:cNvPr id="13" name="Google Shape;13;p14"/>
          <p:cNvSpPr txBox="1">
            <a:spLocks noGrp="1"/>
          </p:cNvSpPr>
          <p:nvPr>
            <p:ph type="ctrTitle"/>
          </p:nvPr>
        </p:nvSpPr>
        <p:spPr>
          <a:xfrm>
            <a:off x="1524000" y="1122363"/>
            <a:ext cx="9144000" cy="203884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Arial Black"/>
              <a:buNone/>
              <a:defRPr sz="6000" b="1" i="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DEC9A2"/>
              </a:buClr>
              <a:buSzPts val="2400"/>
              <a:buNone/>
              <a:defRPr sz="2400" b="1" i="0">
                <a:solidFill>
                  <a:srgbClr val="DEC9A2"/>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pic>
        <p:nvPicPr>
          <p:cNvPr id="16" name="Google Shape;16;p1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 name="Google Shape;17;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EC9A2"/>
              </a:buClr>
              <a:buSzPts val="4400"/>
              <a:buFont typeface="Arial Black"/>
              <a:buNone/>
              <a:defRPr b="1" i="0">
                <a:solidFill>
                  <a:srgbClr val="DEC9A2"/>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3F3F3F"/>
              </a:buClr>
              <a:buSzPts val="2800"/>
              <a:buChar char="•"/>
              <a:defRPr>
                <a:solidFill>
                  <a:srgbClr val="3F3F3F"/>
                </a:solidFill>
                <a:latin typeface="Arial"/>
                <a:ea typeface="Arial"/>
                <a:cs typeface="Arial"/>
                <a:sym typeface="Arial"/>
              </a:defRPr>
            </a:lvl1pPr>
            <a:lvl2pPr marL="914400" lvl="1" indent="-381000" algn="l">
              <a:lnSpc>
                <a:spcPct val="90000"/>
              </a:lnSpc>
              <a:spcBef>
                <a:spcPts val="500"/>
              </a:spcBef>
              <a:spcAft>
                <a:spcPts val="0"/>
              </a:spcAft>
              <a:buClr>
                <a:srgbClr val="3F3F3F"/>
              </a:buClr>
              <a:buSzPts val="2400"/>
              <a:buChar char="•"/>
              <a:defRPr>
                <a:solidFill>
                  <a:srgbClr val="3F3F3F"/>
                </a:solidFill>
                <a:latin typeface="Arial"/>
                <a:ea typeface="Arial"/>
                <a:cs typeface="Arial"/>
                <a:sym typeface="Arial"/>
              </a:defRPr>
            </a:lvl2pPr>
            <a:lvl3pPr marL="1371600" lvl="2" indent="-355600" algn="l">
              <a:lnSpc>
                <a:spcPct val="90000"/>
              </a:lnSpc>
              <a:spcBef>
                <a:spcPts val="500"/>
              </a:spcBef>
              <a:spcAft>
                <a:spcPts val="0"/>
              </a:spcAft>
              <a:buClr>
                <a:srgbClr val="3F3F3F"/>
              </a:buClr>
              <a:buSzPts val="2000"/>
              <a:buChar char="•"/>
              <a:defRPr>
                <a:solidFill>
                  <a:srgbClr val="3F3F3F"/>
                </a:solidFill>
                <a:latin typeface="Arial"/>
                <a:ea typeface="Arial"/>
                <a:cs typeface="Arial"/>
                <a:sym typeface="Arial"/>
              </a:defRPr>
            </a:lvl3pPr>
            <a:lvl4pPr marL="1828800" lvl="3" indent="-342900" algn="l">
              <a:lnSpc>
                <a:spcPct val="90000"/>
              </a:lnSpc>
              <a:spcBef>
                <a:spcPts val="500"/>
              </a:spcBef>
              <a:spcAft>
                <a:spcPts val="0"/>
              </a:spcAft>
              <a:buClr>
                <a:srgbClr val="3F3F3F"/>
              </a:buClr>
              <a:buSzPts val="1800"/>
              <a:buChar char="•"/>
              <a:defRPr>
                <a:solidFill>
                  <a:srgbClr val="3F3F3F"/>
                </a:solidFill>
                <a:latin typeface="Arial"/>
                <a:ea typeface="Arial"/>
                <a:cs typeface="Arial"/>
                <a:sym typeface="Arial"/>
              </a:defRPr>
            </a:lvl4pPr>
            <a:lvl5pPr marL="2286000" lvl="4" indent="-342900" algn="l">
              <a:lnSpc>
                <a:spcPct val="90000"/>
              </a:lnSpc>
              <a:spcBef>
                <a:spcPts val="500"/>
              </a:spcBef>
              <a:spcAft>
                <a:spcPts val="0"/>
              </a:spcAft>
              <a:buClr>
                <a:srgbClr val="3F3F3F"/>
              </a:buClr>
              <a:buSzPts val="1800"/>
              <a:buChar char="•"/>
              <a:defRPr>
                <a:solidFill>
                  <a:srgbClr val="3F3F3F"/>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pic>
        <p:nvPicPr>
          <p:cNvPr id="21" name="Google Shape;21;p1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2" name="Google Shape;22;p16"/>
          <p:cNvSpPr txBox="1">
            <a:spLocks noGrp="1"/>
          </p:cNvSpPr>
          <p:nvPr>
            <p:ph type="title"/>
          </p:nvPr>
        </p:nvSpPr>
        <p:spPr>
          <a:xfrm>
            <a:off x="4885510" y="2420983"/>
            <a:ext cx="6461940" cy="121049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DEC9A2"/>
              </a:buClr>
              <a:buSzPts val="3000"/>
              <a:buFont typeface="Arial Black"/>
              <a:buNone/>
              <a:defRPr sz="3000" b="1" i="0">
                <a:solidFill>
                  <a:srgbClr val="DEC9A2"/>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latin typeface="Montserrat"/>
                <a:ea typeface="Montserrat"/>
                <a:cs typeface="Montserrat"/>
                <a:sym typeface="Montserra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pic>
        <p:nvPicPr>
          <p:cNvPr id="26" name="Google Shape;26;p17"/>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
        <p:cNvGrpSpPr/>
        <p:nvPr/>
      </p:nvGrpSpPr>
      <p:grpSpPr>
        <a:xfrm>
          <a:off x="0" y="0"/>
          <a:ext cx="0" cy="0"/>
          <a:chOff x="0" y="0"/>
          <a:chExt cx="0" cy="0"/>
        </a:xfrm>
      </p:grpSpPr>
      <p:pic>
        <p:nvPicPr>
          <p:cNvPr id="28" name="Google Shape;28;p1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9" name="Google Shape;29;p18"/>
          <p:cNvSpPr txBox="1">
            <a:spLocks noGrp="1"/>
          </p:cNvSpPr>
          <p:nvPr>
            <p:ph type="title"/>
          </p:nvPr>
        </p:nvSpPr>
        <p:spPr>
          <a:xfrm>
            <a:off x="839788" y="987425"/>
            <a:ext cx="3604891"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691B4F"/>
              </a:buClr>
              <a:buSzPts val="3200"/>
              <a:buFont typeface="Arial Black"/>
              <a:buNone/>
              <a:defRPr sz="3200" b="1" i="0">
                <a:solidFill>
                  <a:srgbClr val="691B4F"/>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3F3F3F"/>
              </a:buClr>
              <a:buSzPts val="3200"/>
              <a:buChar char="•"/>
              <a:defRPr sz="3200">
                <a:solidFill>
                  <a:srgbClr val="3F3F3F"/>
                </a:solidFill>
                <a:latin typeface="Arial"/>
                <a:ea typeface="Arial"/>
                <a:cs typeface="Arial"/>
                <a:sym typeface="Arial"/>
              </a:defRPr>
            </a:lvl1pPr>
            <a:lvl2pPr marL="914400" lvl="1" indent="-406400" algn="l">
              <a:lnSpc>
                <a:spcPct val="90000"/>
              </a:lnSpc>
              <a:spcBef>
                <a:spcPts val="500"/>
              </a:spcBef>
              <a:spcAft>
                <a:spcPts val="0"/>
              </a:spcAft>
              <a:buClr>
                <a:srgbClr val="3F3F3F"/>
              </a:buClr>
              <a:buSzPts val="2800"/>
              <a:buChar char="•"/>
              <a:defRPr sz="2800">
                <a:solidFill>
                  <a:srgbClr val="3F3F3F"/>
                </a:solidFill>
                <a:latin typeface="Arial"/>
                <a:ea typeface="Arial"/>
                <a:cs typeface="Arial"/>
                <a:sym typeface="Arial"/>
              </a:defRPr>
            </a:lvl2pPr>
            <a:lvl3pPr marL="1371600" lvl="2" indent="-381000" algn="l">
              <a:lnSpc>
                <a:spcPct val="90000"/>
              </a:lnSpc>
              <a:spcBef>
                <a:spcPts val="500"/>
              </a:spcBef>
              <a:spcAft>
                <a:spcPts val="0"/>
              </a:spcAft>
              <a:buClr>
                <a:srgbClr val="3F3F3F"/>
              </a:buClr>
              <a:buSzPts val="2400"/>
              <a:buChar char="•"/>
              <a:defRPr sz="2400">
                <a:solidFill>
                  <a:srgbClr val="3F3F3F"/>
                </a:solidFill>
                <a:latin typeface="Arial"/>
                <a:ea typeface="Arial"/>
                <a:cs typeface="Arial"/>
                <a:sym typeface="Arial"/>
              </a:defRPr>
            </a:lvl3pPr>
            <a:lvl4pPr marL="1828800" lvl="3" indent="-355600" algn="l">
              <a:lnSpc>
                <a:spcPct val="90000"/>
              </a:lnSpc>
              <a:spcBef>
                <a:spcPts val="500"/>
              </a:spcBef>
              <a:spcAft>
                <a:spcPts val="0"/>
              </a:spcAft>
              <a:buClr>
                <a:srgbClr val="3F3F3F"/>
              </a:buClr>
              <a:buSzPts val="2000"/>
              <a:buChar char="•"/>
              <a:defRPr sz="2000">
                <a:solidFill>
                  <a:srgbClr val="3F3F3F"/>
                </a:solidFill>
                <a:latin typeface="Arial"/>
                <a:ea typeface="Arial"/>
                <a:cs typeface="Arial"/>
                <a:sym typeface="Arial"/>
              </a:defRPr>
            </a:lvl4pPr>
            <a:lvl5pPr marL="2286000" lvl="4" indent="-355600" algn="l">
              <a:lnSpc>
                <a:spcPct val="90000"/>
              </a:lnSpc>
              <a:spcBef>
                <a:spcPts val="500"/>
              </a:spcBef>
              <a:spcAft>
                <a:spcPts val="0"/>
              </a:spcAft>
              <a:buClr>
                <a:srgbClr val="3F3F3F"/>
              </a:buClr>
              <a:buSzPts val="2000"/>
              <a:buChar char="•"/>
              <a:defRPr sz="2000">
                <a:solidFill>
                  <a:srgbClr val="3F3F3F"/>
                </a:solidFill>
                <a:latin typeface="Arial"/>
                <a:ea typeface="Arial"/>
                <a:cs typeface="Arial"/>
                <a:sym typeface="Aria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1" name="Google Shape;31;p18"/>
          <p:cNvSpPr txBox="1">
            <a:spLocks noGrp="1"/>
          </p:cNvSpPr>
          <p:nvPr>
            <p:ph type="body" idx="2"/>
          </p:nvPr>
        </p:nvSpPr>
        <p:spPr>
          <a:xfrm>
            <a:off x="839789" y="3333508"/>
            <a:ext cx="3604890" cy="253547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2" name="Google Shape;3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alvador_navarro@tlaloc.imta.mx"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7.pn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7.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hyperlink" Target="mailto:salvador_navarro@tlaloc.imta.mx"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5.jp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5.jp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5.jp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7.pn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jp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7.pn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1"/>
          <p:cNvSpPr txBox="1">
            <a:spLocks noGrp="1"/>
          </p:cNvSpPr>
          <p:nvPr>
            <p:ph type="ctrTitle"/>
          </p:nvPr>
        </p:nvSpPr>
        <p:spPr>
          <a:xfrm>
            <a:off x="783772" y="1555668"/>
            <a:ext cx="11078028" cy="160554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3600"/>
              <a:buFont typeface="Arial Black"/>
              <a:buNone/>
            </a:pPr>
            <a:r>
              <a:rPr lang="es-MX" sz="3600"/>
              <a:t>Sobreexplotación de acuíferos en el estado de Chihuahua</a:t>
            </a:r>
            <a:endParaRPr sz="3600"/>
          </a:p>
        </p:txBody>
      </p:sp>
      <p:sp>
        <p:nvSpPr>
          <p:cNvPr id="40" name="Google Shape;40;p1"/>
          <p:cNvSpPr txBox="1">
            <a:spLocks noGrp="1"/>
          </p:cNvSpPr>
          <p:nvPr>
            <p:ph type="subTitle" idx="1"/>
          </p:nvPr>
        </p:nvSpPr>
        <p:spPr>
          <a:xfrm>
            <a:off x="1524000" y="3779838"/>
            <a:ext cx="9144000" cy="1020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DEC9A2"/>
              </a:buClr>
              <a:buSzPts val="2400"/>
              <a:buNone/>
            </a:pPr>
            <a:r>
              <a:rPr lang="es-MX">
                <a:latin typeface="Calibri"/>
                <a:ea typeface="Calibri"/>
                <a:cs typeface="Calibri"/>
                <a:sym typeface="Calibri"/>
              </a:rPr>
              <a:t>Salvador Navarro Barraza </a:t>
            </a:r>
            <a:endParaRPr/>
          </a:p>
          <a:p>
            <a:pPr marL="0" lvl="0" indent="0" algn="ctr" rtl="0">
              <a:lnSpc>
                <a:spcPct val="90000"/>
              </a:lnSpc>
              <a:spcBef>
                <a:spcPts val="1000"/>
              </a:spcBef>
              <a:spcAft>
                <a:spcPts val="0"/>
              </a:spcAft>
              <a:buClr>
                <a:srgbClr val="FFC000"/>
              </a:buClr>
              <a:buSzPts val="2000"/>
              <a:buNone/>
            </a:pPr>
            <a:r>
              <a:rPr lang="es-MX" sz="2000" u="sng">
                <a:solidFill>
                  <a:srgbClr val="FFC000"/>
                </a:solidFill>
                <a:latin typeface="Calibri"/>
                <a:ea typeface="Calibri"/>
                <a:cs typeface="Calibri"/>
                <a:sym typeface="Calibri"/>
                <a:hlinkClick r:id="rId3"/>
              </a:rPr>
              <a:t>salvador_navarro@tlaloc.imta.mx</a:t>
            </a:r>
            <a:endParaRPr>
              <a:solidFill>
                <a:srgbClr val="FFC000"/>
              </a:solidFill>
              <a:latin typeface="Calibri"/>
              <a:ea typeface="Calibri"/>
              <a:cs typeface="Calibri"/>
              <a:sym typeface="Calibri"/>
            </a:endParaRPr>
          </a:p>
        </p:txBody>
      </p:sp>
      <p:pic>
        <p:nvPicPr>
          <p:cNvPr id="41" name="Google Shape;41;p1" descr="Logo Consejo SITIMTA1"/>
          <p:cNvPicPr preferRelativeResize="0"/>
          <p:nvPr/>
        </p:nvPicPr>
        <p:blipFill rotWithShape="1">
          <a:blip r:embed="rId4">
            <a:alphaModFix/>
          </a:blip>
          <a:srcRect/>
          <a:stretch/>
        </p:blipFill>
        <p:spPr>
          <a:xfrm>
            <a:off x="10224247" y="467749"/>
            <a:ext cx="1138518" cy="948765"/>
          </a:xfrm>
          <a:prstGeom prst="rect">
            <a:avLst/>
          </a:prstGeom>
          <a:noFill/>
          <a:ln>
            <a:noFill/>
          </a:ln>
        </p:spPr>
      </p:pic>
      <p:pic>
        <p:nvPicPr>
          <p:cNvPr id="42" name="Google Shape;42;p1"/>
          <p:cNvPicPr preferRelativeResize="0"/>
          <p:nvPr/>
        </p:nvPicPr>
        <p:blipFill rotWithShape="1">
          <a:blip r:embed="rId5">
            <a:alphaModFix/>
          </a:blip>
          <a:srcRect/>
          <a:stretch/>
        </p:blipFill>
        <p:spPr>
          <a:xfrm>
            <a:off x="1371600" y="467749"/>
            <a:ext cx="1492624" cy="903850"/>
          </a:xfrm>
          <a:prstGeom prst="rect">
            <a:avLst/>
          </a:prstGeom>
          <a:noFill/>
          <a:ln>
            <a:noFill/>
          </a:ln>
        </p:spPr>
      </p:pic>
      <p:pic>
        <p:nvPicPr>
          <p:cNvPr id="43" name="Google Shape;43;p1" descr="C:\Respaldo Rafa\Disco D\Respaldo 09012015\Personal\TRÁMITES IMTA\SITIMTA\Organigrama\Consejo CyT\2019\Congreso de CyT\Logos\3ercongreso-02.png"/>
          <p:cNvPicPr preferRelativeResize="0"/>
          <p:nvPr/>
        </p:nvPicPr>
        <p:blipFill rotWithShape="1">
          <a:blip r:embed="rId6">
            <a:alphaModFix/>
          </a:blip>
          <a:srcRect/>
          <a:stretch/>
        </p:blipFill>
        <p:spPr>
          <a:xfrm>
            <a:off x="5317467" y="467749"/>
            <a:ext cx="2105308" cy="903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0" descr="Logo Consejo SITIMTA1"/>
          <p:cNvPicPr preferRelativeResize="0"/>
          <p:nvPr/>
        </p:nvPicPr>
        <p:blipFill rotWithShape="1">
          <a:blip r:embed="rId3">
            <a:alphaModFix/>
          </a:blip>
          <a:srcRect/>
          <a:stretch/>
        </p:blipFill>
        <p:spPr>
          <a:xfrm>
            <a:off x="10112188" y="467749"/>
            <a:ext cx="1138518" cy="948765"/>
          </a:xfrm>
          <a:prstGeom prst="rect">
            <a:avLst/>
          </a:prstGeom>
          <a:noFill/>
          <a:ln>
            <a:noFill/>
          </a:ln>
        </p:spPr>
      </p:pic>
      <p:pic>
        <p:nvPicPr>
          <p:cNvPr id="162" name="Google Shape;162;p10"/>
          <p:cNvPicPr preferRelativeResize="0"/>
          <p:nvPr/>
        </p:nvPicPr>
        <p:blipFill rotWithShape="1">
          <a:blip r:embed="rId4">
            <a:alphaModFix/>
          </a:blip>
          <a:srcRect/>
          <a:stretch/>
        </p:blipFill>
        <p:spPr>
          <a:xfrm>
            <a:off x="1008530" y="490206"/>
            <a:ext cx="1573305" cy="926308"/>
          </a:xfrm>
          <a:prstGeom prst="rect">
            <a:avLst/>
          </a:prstGeom>
          <a:noFill/>
          <a:ln>
            <a:noFill/>
          </a:ln>
        </p:spPr>
      </p:pic>
      <p:pic>
        <p:nvPicPr>
          <p:cNvPr id="163" name="Google Shape;163;p10" descr="C:\Respaldo Rafa\Disco D\Respaldo 09012015\Personal\TRÁMITES IMTA\SITIMTA\Organigrama\Consejo CyT\2019\Congreso de CyT\Logos\3ercongreso-02.png"/>
          <p:cNvPicPr preferRelativeResize="0"/>
          <p:nvPr/>
        </p:nvPicPr>
        <p:blipFill rotWithShape="1">
          <a:blip r:embed="rId5">
            <a:alphaModFix/>
          </a:blip>
          <a:srcRect/>
          <a:stretch/>
        </p:blipFill>
        <p:spPr>
          <a:xfrm>
            <a:off x="5061974" y="467749"/>
            <a:ext cx="2105308" cy="903850"/>
          </a:xfrm>
          <a:prstGeom prst="rect">
            <a:avLst/>
          </a:prstGeom>
          <a:noFill/>
          <a:ln>
            <a:noFill/>
          </a:ln>
        </p:spPr>
      </p:pic>
      <p:sp>
        <p:nvSpPr>
          <p:cNvPr id="164" name="Google Shape;164;p10"/>
          <p:cNvSpPr/>
          <p:nvPr/>
        </p:nvSpPr>
        <p:spPr>
          <a:xfrm>
            <a:off x="2260080" y="1399088"/>
            <a:ext cx="770909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a:solidFill>
                  <a:srgbClr val="0070C0"/>
                </a:solidFill>
                <a:latin typeface="Calibri"/>
                <a:ea typeface="Calibri"/>
                <a:cs typeface="Calibri"/>
                <a:sym typeface="Calibri"/>
              </a:rPr>
              <a:t>Reglamentación de acuíferos sobreexplotados</a:t>
            </a:r>
            <a:endParaRPr/>
          </a:p>
        </p:txBody>
      </p:sp>
      <p:sp>
        <p:nvSpPr>
          <p:cNvPr id="165" name="Google Shape;165;p10"/>
          <p:cNvSpPr txBox="1"/>
          <p:nvPr/>
        </p:nvSpPr>
        <p:spPr>
          <a:xfrm>
            <a:off x="60399" y="1740226"/>
            <a:ext cx="16097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a:solidFill>
                  <a:schemeClr val="dk1"/>
                </a:solidFill>
                <a:latin typeface="Calibri"/>
                <a:ea typeface="Calibri"/>
                <a:cs typeface="Calibri"/>
                <a:sym typeface="Calibri"/>
              </a:rPr>
              <a:t>Objetivo:</a:t>
            </a:r>
            <a:endParaRPr/>
          </a:p>
        </p:txBody>
      </p:sp>
      <p:sp>
        <p:nvSpPr>
          <p:cNvPr id="166" name="Google Shape;166;p10"/>
          <p:cNvSpPr/>
          <p:nvPr/>
        </p:nvSpPr>
        <p:spPr>
          <a:xfrm>
            <a:off x="1189029" y="1702616"/>
            <a:ext cx="10567541" cy="210826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1800">
                <a:latin typeface="Calibri"/>
                <a:ea typeface="Calibri"/>
                <a:cs typeface="Calibri"/>
                <a:sym typeface="Calibri"/>
              </a:rPr>
              <a:t>Primera </a:t>
            </a:r>
            <a:r>
              <a:rPr lang="es-MX" sz="1800">
                <a:solidFill>
                  <a:srgbClr val="000000"/>
                </a:solidFill>
                <a:latin typeface="Calibri"/>
                <a:ea typeface="Calibri"/>
                <a:cs typeface="Calibri"/>
                <a:sym typeface="Calibri"/>
              </a:rPr>
              <a:t>etapa </a:t>
            </a:r>
            <a:endParaRPr sz="1800">
              <a:solidFill>
                <a:schemeClr val="dk1"/>
              </a:solidFill>
              <a:latin typeface="Calibri"/>
              <a:ea typeface="Calibri"/>
              <a:cs typeface="Calibri"/>
              <a:sym typeface="Calibri"/>
            </a:endParaRPr>
          </a:p>
          <a:p>
            <a:pPr marL="360363" marR="0" lvl="0" indent="0" algn="just" rtl="0">
              <a:spcBef>
                <a:spcPts val="0"/>
              </a:spcBef>
              <a:spcAft>
                <a:spcPts val="0"/>
              </a:spcAft>
              <a:buNone/>
            </a:pPr>
            <a:r>
              <a:rPr lang="es-MX" sz="1800">
                <a:solidFill>
                  <a:srgbClr val="000000"/>
                </a:solidFill>
                <a:latin typeface="Calibri"/>
                <a:ea typeface="Calibri"/>
                <a:cs typeface="Calibri"/>
                <a:sym typeface="Calibri"/>
              </a:rPr>
              <a:t>Reglamentar los acuíferos sobreexplotados y prioritarios para el abastecimiento de agua potable a las principales ciudades del estado: Conejos Médanos, Valle de Juárez, Chihuahua-Sacramento, Tabaloapa-Aldama, Meoqui-Delicias, Parral-Valle del Verano, Cuauhtémoc, El Sauz-Encinillas, Casas Grandes, Jiménez-Camargo. </a:t>
            </a:r>
            <a:endParaRPr sz="1800">
              <a:solidFill>
                <a:srgbClr val="000000"/>
              </a:solidFill>
              <a:latin typeface="Calibri"/>
              <a:ea typeface="Calibri"/>
              <a:cs typeface="Calibri"/>
              <a:sym typeface="Calibri"/>
            </a:endParaRPr>
          </a:p>
          <a:p>
            <a:pPr marL="0" marR="0" lvl="0" indent="0" algn="just" rtl="0">
              <a:spcBef>
                <a:spcPts val="600"/>
              </a:spcBef>
              <a:spcAft>
                <a:spcPts val="0"/>
              </a:spcAft>
              <a:buNone/>
            </a:pPr>
            <a:r>
              <a:rPr lang="es-MX" sz="1800">
                <a:latin typeface="Calibri"/>
                <a:ea typeface="Calibri"/>
                <a:cs typeface="Calibri"/>
                <a:sym typeface="Calibri"/>
              </a:rPr>
              <a:t>Segun</a:t>
            </a:r>
            <a:r>
              <a:rPr lang="es-MX" sz="1800">
                <a:solidFill>
                  <a:srgbClr val="000000"/>
                </a:solidFill>
                <a:latin typeface="Calibri"/>
                <a:ea typeface="Calibri"/>
                <a:cs typeface="Calibri"/>
                <a:sym typeface="Calibri"/>
              </a:rPr>
              <a:t>da etapa </a:t>
            </a:r>
            <a:endParaRPr/>
          </a:p>
          <a:p>
            <a:pPr marL="360363" marR="0" lvl="0" indent="0" algn="just" rtl="0">
              <a:spcBef>
                <a:spcPts val="0"/>
              </a:spcBef>
              <a:spcAft>
                <a:spcPts val="0"/>
              </a:spcAft>
              <a:buNone/>
            </a:pPr>
            <a:r>
              <a:rPr lang="es-MX" sz="1800">
                <a:solidFill>
                  <a:srgbClr val="000000"/>
                </a:solidFill>
                <a:latin typeface="Calibri"/>
                <a:ea typeface="Calibri"/>
                <a:cs typeface="Calibri"/>
                <a:sym typeface="Calibri"/>
              </a:rPr>
              <a:t>Baja Babícora, Buenaventura, Flores Magón-Villa Ahumada y Janos, Guerrero-Yepomera, y Ascensión.</a:t>
            </a:r>
            <a:endParaRPr sz="1800">
              <a:solidFill>
                <a:srgbClr val="000000"/>
              </a:solidFill>
              <a:latin typeface="Calibri"/>
              <a:ea typeface="Calibri"/>
              <a:cs typeface="Calibri"/>
              <a:sym typeface="Calibri"/>
            </a:endParaRPr>
          </a:p>
        </p:txBody>
      </p:sp>
      <p:sp>
        <p:nvSpPr>
          <p:cNvPr id="167" name="Google Shape;167;p10"/>
          <p:cNvSpPr txBox="1"/>
          <p:nvPr/>
        </p:nvSpPr>
        <p:spPr>
          <a:xfrm>
            <a:off x="49546" y="3445803"/>
            <a:ext cx="14889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a:solidFill>
                  <a:schemeClr val="dk1"/>
                </a:solidFill>
                <a:latin typeface="Calibri"/>
                <a:ea typeface="Calibri"/>
                <a:cs typeface="Calibri"/>
                <a:sym typeface="Calibri"/>
              </a:rPr>
              <a:t>Alcances:</a:t>
            </a:r>
            <a:endParaRPr/>
          </a:p>
        </p:txBody>
      </p:sp>
      <p:sp>
        <p:nvSpPr>
          <p:cNvPr id="168" name="Google Shape;168;p10"/>
          <p:cNvSpPr/>
          <p:nvPr/>
        </p:nvSpPr>
        <p:spPr>
          <a:xfrm>
            <a:off x="1389413" y="3744368"/>
            <a:ext cx="10275635" cy="1277273"/>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rgbClr val="000000"/>
              </a:buClr>
              <a:buSzPts val="1800"/>
              <a:buFont typeface="Calibri"/>
              <a:buAutoNum type="alphaLcParenR"/>
            </a:pPr>
            <a:r>
              <a:rPr lang="es-MX" sz="1800">
                <a:solidFill>
                  <a:srgbClr val="000000"/>
                </a:solidFill>
                <a:latin typeface="Calibri"/>
                <a:ea typeface="Calibri"/>
                <a:cs typeface="Calibri"/>
                <a:sym typeface="Calibri"/>
              </a:rPr>
              <a:t>Estimar las componentes del balance hídrico del acuífero: recarga natural y extracciones para realizar un balance acorde con las condiciones actuales.   </a:t>
            </a:r>
            <a:endParaRPr/>
          </a:p>
          <a:p>
            <a:pPr marL="342900" marR="0" lvl="0" indent="-342900" algn="just" rtl="0">
              <a:spcBef>
                <a:spcPts val="600"/>
              </a:spcBef>
              <a:spcAft>
                <a:spcPts val="0"/>
              </a:spcAft>
              <a:buClr>
                <a:srgbClr val="000000"/>
              </a:buClr>
              <a:buSzPts val="1800"/>
              <a:buFont typeface="Calibri"/>
              <a:buAutoNum type="alphaLcParenR"/>
            </a:pPr>
            <a:r>
              <a:rPr lang="es-MX" sz="1800">
                <a:solidFill>
                  <a:srgbClr val="000000"/>
                </a:solidFill>
                <a:latin typeface="Calibri"/>
                <a:ea typeface="Calibri"/>
                <a:cs typeface="Calibri"/>
                <a:sym typeface="Calibri"/>
              </a:rPr>
              <a:t>Propuesta de reglamentación del acuífero y presentación a los integrantes de los Cotas y autoridades para consensuar las acciones requeridas para estabilizar los niveles freáticos.</a:t>
            </a:r>
            <a:endParaRPr/>
          </a:p>
        </p:txBody>
      </p:sp>
      <p:pic>
        <p:nvPicPr>
          <p:cNvPr id="169" name="Google Shape;169;p10"/>
          <p:cNvPicPr preferRelativeResize="0"/>
          <p:nvPr/>
        </p:nvPicPr>
        <p:blipFill rotWithShape="1">
          <a:blip r:embed="rId6">
            <a:alphaModFix/>
          </a:blip>
          <a:srcRect t="50000"/>
          <a:stretch/>
        </p:blipFill>
        <p:spPr>
          <a:xfrm>
            <a:off x="3764075" y="5021641"/>
            <a:ext cx="4701106" cy="176064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11" descr="Logo Consejo SITIMTA1"/>
          <p:cNvPicPr preferRelativeResize="0"/>
          <p:nvPr/>
        </p:nvPicPr>
        <p:blipFill rotWithShape="1">
          <a:blip r:embed="rId3">
            <a:alphaModFix/>
          </a:blip>
          <a:srcRect/>
          <a:stretch/>
        </p:blipFill>
        <p:spPr>
          <a:xfrm>
            <a:off x="10112188" y="467749"/>
            <a:ext cx="1138518" cy="948765"/>
          </a:xfrm>
          <a:prstGeom prst="rect">
            <a:avLst/>
          </a:prstGeom>
          <a:noFill/>
          <a:ln>
            <a:noFill/>
          </a:ln>
        </p:spPr>
      </p:pic>
      <p:pic>
        <p:nvPicPr>
          <p:cNvPr id="175" name="Google Shape;175;p11"/>
          <p:cNvPicPr preferRelativeResize="0"/>
          <p:nvPr/>
        </p:nvPicPr>
        <p:blipFill rotWithShape="1">
          <a:blip r:embed="rId4">
            <a:alphaModFix/>
          </a:blip>
          <a:srcRect/>
          <a:stretch/>
        </p:blipFill>
        <p:spPr>
          <a:xfrm>
            <a:off x="1008530" y="490206"/>
            <a:ext cx="1573305" cy="926308"/>
          </a:xfrm>
          <a:prstGeom prst="rect">
            <a:avLst/>
          </a:prstGeom>
          <a:noFill/>
          <a:ln>
            <a:noFill/>
          </a:ln>
        </p:spPr>
      </p:pic>
      <p:pic>
        <p:nvPicPr>
          <p:cNvPr id="176" name="Google Shape;176;p11" descr="C:\Respaldo Rafa\Disco D\Respaldo 09012015\Personal\TRÁMITES IMTA\SITIMTA\Organigrama\Consejo CyT\2019\Congreso de CyT\Logos\3ercongreso-02.png"/>
          <p:cNvPicPr preferRelativeResize="0"/>
          <p:nvPr/>
        </p:nvPicPr>
        <p:blipFill rotWithShape="1">
          <a:blip r:embed="rId5">
            <a:alphaModFix/>
          </a:blip>
          <a:srcRect/>
          <a:stretch/>
        </p:blipFill>
        <p:spPr>
          <a:xfrm>
            <a:off x="5061974" y="467749"/>
            <a:ext cx="2105308" cy="903850"/>
          </a:xfrm>
          <a:prstGeom prst="rect">
            <a:avLst/>
          </a:prstGeom>
          <a:noFill/>
          <a:ln>
            <a:noFill/>
          </a:ln>
        </p:spPr>
      </p:pic>
      <p:sp>
        <p:nvSpPr>
          <p:cNvPr id="177" name="Google Shape;177;p11"/>
          <p:cNvSpPr/>
          <p:nvPr/>
        </p:nvSpPr>
        <p:spPr>
          <a:xfrm>
            <a:off x="2260080" y="1399088"/>
            <a:ext cx="899062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a:solidFill>
                  <a:srgbClr val="0070C0"/>
                </a:solidFill>
                <a:latin typeface="Calibri"/>
                <a:ea typeface="Calibri"/>
                <a:cs typeface="Calibri"/>
                <a:sym typeface="Calibri"/>
              </a:rPr>
              <a:t>Monitoreo de la calidad del agua de las fuentes subterráneas y superficiales que abastecen de agua a las poblaciones</a:t>
            </a:r>
            <a:endParaRPr/>
          </a:p>
        </p:txBody>
      </p:sp>
      <p:sp>
        <p:nvSpPr>
          <p:cNvPr id="178" name="Google Shape;178;p11"/>
          <p:cNvSpPr txBox="1"/>
          <p:nvPr/>
        </p:nvSpPr>
        <p:spPr>
          <a:xfrm>
            <a:off x="-9552" y="2214696"/>
            <a:ext cx="16097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a:solidFill>
                  <a:schemeClr val="dk1"/>
                </a:solidFill>
                <a:latin typeface="Calibri"/>
                <a:ea typeface="Calibri"/>
                <a:cs typeface="Calibri"/>
                <a:sym typeface="Calibri"/>
              </a:rPr>
              <a:t>Objetivo</a:t>
            </a:r>
            <a:r>
              <a:rPr lang="es-MX" sz="1800" b="1">
                <a:solidFill>
                  <a:schemeClr val="dk1"/>
                </a:solidFill>
                <a:latin typeface="Montserrat"/>
                <a:ea typeface="Montserrat"/>
                <a:cs typeface="Montserrat"/>
                <a:sym typeface="Montserrat"/>
              </a:rPr>
              <a:t>:</a:t>
            </a:r>
            <a:endParaRPr/>
          </a:p>
        </p:txBody>
      </p:sp>
      <p:sp>
        <p:nvSpPr>
          <p:cNvPr id="179" name="Google Shape;179;p11"/>
          <p:cNvSpPr/>
          <p:nvPr/>
        </p:nvSpPr>
        <p:spPr>
          <a:xfrm>
            <a:off x="1577874" y="2214696"/>
            <a:ext cx="10061676" cy="64633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1800">
                <a:solidFill>
                  <a:srgbClr val="000000"/>
                </a:solidFill>
                <a:latin typeface="Calibri"/>
                <a:ea typeface="Calibri"/>
                <a:cs typeface="Calibri"/>
                <a:sym typeface="Calibri"/>
              </a:rPr>
              <a:t>Establecer un laboratorio certificado en el estado para el análisis del agua suministrada a la población considerando los parámetros establecidos en la </a:t>
            </a:r>
            <a:r>
              <a:rPr lang="es-MX" sz="1800">
                <a:solidFill>
                  <a:schemeClr val="dk1"/>
                </a:solidFill>
                <a:latin typeface="Calibri"/>
                <a:ea typeface="Calibri"/>
                <a:cs typeface="Calibri"/>
                <a:sym typeface="Calibri"/>
              </a:rPr>
              <a:t>NOM-127-SSA1-1994 </a:t>
            </a:r>
            <a:r>
              <a:rPr lang="es-MX" sz="1800">
                <a:solidFill>
                  <a:srgbClr val="000000"/>
                </a:solidFill>
                <a:latin typeface="Calibri"/>
                <a:ea typeface="Calibri"/>
                <a:cs typeface="Calibri"/>
                <a:sym typeface="Calibri"/>
              </a:rPr>
              <a:t>(arsénico, flúor y plomo).</a:t>
            </a:r>
            <a:endParaRPr/>
          </a:p>
        </p:txBody>
      </p:sp>
      <p:sp>
        <p:nvSpPr>
          <p:cNvPr id="180" name="Google Shape;180;p11"/>
          <p:cNvSpPr txBox="1"/>
          <p:nvPr/>
        </p:nvSpPr>
        <p:spPr>
          <a:xfrm>
            <a:off x="-9553" y="2930138"/>
            <a:ext cx="16097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a:solidFill>
                  <a:schemeClr val="dk1"/>
                </a:solidFill>
                <a:latin typeface="Calibri"/>
                <a:ea typeface="Calibri"/>
                <a:cs typeface="Calibri"/>
                <a:sym typeface="Calibri"/>
              </a:rPr>
              <a:t>Alcances:</a:t>
            </a:r>
            <a:endParaRPr/>
          </a:p>
        </p:txBody>
      </p:sp>
      <p:sp>
        <p:nvSpPr>
          <p:cNvPr id="181" name="Google Shape;181;p11"/>
          <p:cNvSpPr/>
          <p:nvPr/>
        </p:nvSpPr>
        <p:spPr>
          <a:xfrm>
            <a:off x="1549324" y="2926072"/>
            <a:ext cx="10087174"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1800">
                <a:solidFill>
                  <a:srgbClr val="000000"/>
                </a:solidFill>
                <a:latin typeface="Calibri"/>
                <a:ea typeface="Calibri"/>
                <a:cs typeface="Calibri"/>
                <a:sym typeface="Calibri"/>
              </a:rPr>
              <a:t>Proponer los requerimientos necesarios para contar con un laboratorio para el monitoreo de la calidad de agua que permita monitorear de manera continua los contenidos de los principales contaminantes (arsénico, flúor y plomo), y capacitación al personal de las JCAS y JMAS en técnicas para el muestreo y análisis de los parámetros de calidad del agua.</a:t>
            </a:r>
            <a:endParaRPr/>
          </a:p>
        </p:txBody>
      </p:sp>
      <p:pic>
        <p:nvPicPr>
          <p:cNvPr id="182" name="Google Shape;182;p11"/>
          <p:cNvPicPr preferRelativeResize="0"/>
          <p:nvPr/>
        </p:nvPicPr>
        <p:blipFill rotWithShape="1">
          <a:blip r:embed="rId6">
            <a:alphaModFix/>
          </a:blip>
          <a:srcRect/>
          <a:stretch/>
        </p:blipFill>
        <p:spPr>
          <a:xfrm>
            <a:off x="1795182" y="4126401"/>
            <a:ext cx="3648722" cy="2428058"/>
          </a:xfrm>
          <a:prstGeom prst="rect">
            <a:avLst/>
          </a:prstGeom>
          <a:noFill/>
          <a:ln>
            <a:noFill/>
          </a:ln>
        </p:spPr>
      </p:pic>
      <p:pic>
        <p:nvPicPr>
          <p:cNvPr id="183" name="Google Shape;183;p11"/>
          <p:cNvPicPr preferRelativeResize="0"/>
          <p:nvPr/>
        </p:nvPicPr>
        <p:blipFill rotWithShape="1">
          <a:blip r:embed="rId7">
            <a:alphaModFix/>
          </a:blip>
          <a:srcRect/>
          <a:stretch/>
        </p:blipFill>
        <p:spPr>
          <a:xfrm>
            <a:off x="7660428" y="4112574"/>
            <a:ext cx="2558638" cy="242874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2"/>
          <p:cNvSpPr txBox="1">
            <a:spLocks noGrp="1"/>
          </p:cNvSpPr>
          <p:nvPr>
            <p:ph type="ctrTitle"/>
          </p:nvPr>
        </p:nvSpPr>
        <p:spPr>
          <a:xfrm>
            <a:off x="783772" y="1555668"/>
            <a:ext cx="11078028" cy="160554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3600"/>
              <a:buFont typeface="Arial Black"/>
              <a:buNone/>
            </a:pPr>
            <a:r>
              <a:rPr lang="es-MX" sz="3600"/>
              <a:t>Sobreexplotación de acuíferos en el estado de Chihuahua</a:t>
            </a:r>
            <a:endParaRPr sz="3600"/>
          </a:p>
        </p:txBody>
      </p:sp>
      <p:sp>
        <p:nvSpPr>
          <p:cNvPr id="189" name="Google Shape;189;p12"/>
          <p:cNvSpPr txBox="1">
            <a:spLocks noGrp="1"/>
          </p:cNvSpPr>
          <p:nvPr>
            <p:ph type="subTitle" idx="1"/>
          </p:nvPr>
        </p:nvSpPr>
        <p:spPr>
          <a:xfrm>
            <a:off x="1524000" y="3779838"/>
            <a:ext cx="9144000" cy="1020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DEC9A2"/>
              </a:buClr>
              <a:buSzPts val="2400"/>
              <a:buNone/>
            </a:pPr>
            <a:r>
              <a:rPr lang="es-MX">
                <a:latin typeface="Calibri"/>
                <a:ea typeface="Calibri"/>
                <a:cs typeface="Calibri"/>
                <a:sym typeface="Calibri"/>
              </a:rPr>
              <a:t>Salvador Navarro Barraza </a:t>
            </a:r>
            <a:endParaRPr/>
          </a:p>
          <a:p>
            <a:pPr marL="0" lvl="0" indent="0" algn="ctr" rtl="0">
              <a:lnSpc>
                <a:spcPct val="90000"/>
              </a:lnSpc>
              <a:spcBef>
                <a:spcPts val="1000"/>
              </a:spcBef>
              <a:spcAft>
                <a:spcPts val="0"/>
              </a:spcAft>
              <a:buClr>
                <a:srgbClr val="FFC000"/>
              </a:buClr>
              <a:buSzPts val="2000"/>
              <a:buNone/>
            </a:pPr>
            <a:r>
              <a:rPr lang="es-MX" sz="2000" u="sng">
                <a:solidFill>
                  <a:srgbClr val="FFC000"/>
                </a:solidFill>
                <a:latin typeface="Calibri"/>
                <a:ea typeface="Calibri"/>
                <a:cs typeface="Calibri"/>
                <a:sym typeface="Calibri"/>
                <a:hlinkClick r:id="rId3"/>
              </a:rPr>
              <a:t>salvador_navarro@tlaloc.imta.mx</a:t>
            </a:r>
            <a:endParaRPr>
              <a:solidFill>
                <a:srgbClr val="FFC000"/>
              </a:solidFill>
              <a:latin typeface="Calibri"/>
              <a:ea typeface="Calibri"/>
              <a:cs typeface="Calibri"/>
              <a:sym typeface="Calibri"/>
            </a:endParaRPr>
          </a:p>
        </p:txBody>
      </p:sp>
      <p:pic>
        <p:nvPicPr>
          <p:cNvPr id="190" name="Google Shape;190;p12" descr="Logo Consejo SITIMTA1"/>
          <p:cNvPicPr preferRelativeResize="0"/>
          <p:nvPr/>
        </p:nvPicPr>
        <p:blipFill rotWithShape="1">
          <a:blip r:embed="rId4">
            <a:alphaModFix/>
          </a:blip>
          <a:srcRect/>
          <a:stretch/>
        </p:blipFill>
        <p:spPr>
          <a:xfrm>
            <a:off x="10224247" y="467749"/>
            <a:ext cx="1138518" cy="948765"/>
          </a:xfrm>
          <a:prstGeom prst="rect">
            <a:avLst/>
          </a:prstGeom>
          <a:noFill/>
          <a:ln>
            <a:noFill/>
          </a:ln>
        </p:spPr>
      </p:pic>
      <p:pic>
        <p:nvPicPr>
          <p:cNvPr id="191" name="Google Shape;191;p12"/>
          <p:cNvPicPr preferRelativeResize="0"/>
          <p:nvPr/>
        </p:nvPicPr>
        <p:blipFill rotWithShape="1">
          <a:blip r:embed="rId5">
            <a:alphaModFix/>
          </a:blip>
          <a:srcRect/>
          <a:stretch/>
        </p:blipFill>
        <p:spPr>
          <a:xfrm>
            <a:off x="1371600" y="467749"/>
            <a:ext cx="1492624" cy="903850"/>
          </a:xfrm>
          <a:prstGeom prst="rect">
            <a:avLst/>
          </a:prstGeom>
          <a:noFill/>
          <a:ln>
            <a:noFill/>
          </a:ln>
        </p:spPr>
      </p:pic>
      <p:pic>
        <p:nvPicPr>
          <p:cNvPr id="192" name="Google Shape;192;p12" descr="C:\Respaldo Rafa\Disco D\Respaldo 09012015\Personal\TRÁMITES IMTA\SITIMTA\Organigrama\Consejo CyT\2019\Congreso de CyT\Logos\3ercongreso-02.png"/>
          <p:cNvPicPr preferRelativeResize="0"/>
          <p:nvPr/>
        </p:nvPicPr>
        <p:blipFill rotWithShape="1">
          <a:blip r:embed="rId6">
            <a:alphaModFix/>
          </a:blip>
          <a:srcRect/>
          <a:stretch/>
        </p:blipFill>
        <p:spPr>
          <a:xfrm>
            <a:off x="5317467" y="467749"/>
            <a:ext cx="2105308" cy="903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8" name="Google Shape;48;p2" descr="Logo Consejo SITIMTA1"/>
          <p:cNvPicPr preferRelativeResize="0"/>
          <p:nvPr/>
        </p:nvPicPr>
        <p:blipFill rotWithShape="1">
          <a:blip r:embed="rId3">
            <a:alphaModFix/>
          </a:blip>
          <a:srcRect/>
          <a:stretch/>
        </p:blipFill>
        <p:spPr>
          <a:xfrm>
            <a:off x="10112188" y="467749"/>
            <a:ext cx="1138518" cy="948765"/>
          </a:xfrm>
          <a:prstGeom prst="rect">
            <a:avLst/>
          </a:prstGeom>
          <a:noFill/>
          <a:ln>
            <a:noFill/>
          </a:ln>
        </p:spPr>
      </p:pic>
      <p:pic>
        <p:nvPicPr>
          <p:cNvPr id="49" name="Google Shape;49;p2"/>
          <p:cNvPicPr preferRelativeResize="0"/>
          <p:nvPr/>
        </p:nvPicPr>
        <p:blipFill rotWithShape="1">
          <a:blip r:embed="rId4">
            <a:alphaModFix/>
          </a:blip>
          <a:srcRect/>
          <a:stretch/>
        </p:blipFill>
        <p:spPr>
          <a:xfrm>
            <a:off x="1008530" y="490206"/>
            <a:ext cx="1573305" cy="926308"/>
          </a:xfrm>
          <a:prstGeom prst="rect">
            <a:avLst/>
          </a:prstGeom>
          <a:noFill/>
          <a:ln>
            <a:noFill/>
          </a:ln>
        </p:spPr>
      </p:pic>
      <p:pic>
        <p:nvPicPr>
          <p:cNvPr id="50" name="Google Shape;50;p2" descr="C:\Respaldo Rafa\Disco D\Respaldo 09012015\Personal\TRÁMITES IMTA\SITIMTA\Organigrama\Consejo CyT\2019\Congreso de CyT\Logos\3ercongreso-02.png"/>
          <p:cNvPicPr preferRelativeResize="0"/>
          <p:nvPr/>
        </p:nvPicPr>
        <p:blipFill rotWithShape="1">
          <a:blip r:embed="rId5">
            <a:alphaModFix/>
          </a:blip>
          <a:srcRect/>
          <a:stretch/>
        </p:blipFill>
        <p:spPr>
          <a:xfrm>
            <a:off x="5061974" y="467749"/>
            <a:ext cx="2105308" cy="903850"/>
          </a:xfrm>
          <a:prstGeom prst="rect">
            <a:avLst/>
          </a:prstGeom>
          <a:noFill/>
          <a:ln>
            <a:noFill/>
          </a:ln>
        </p:spPr>
      </p:pic>
      <p:pic>
        <p:nvPicPr>
          <p:cNvPr id="51" name="Google Shape;51;p2" descr="C:\Users\Salvador Navarro B\Desktop\IMTA2018\Chihuahua\Informe Final\A Baez\Figura 999 Precipitación 1981_2010.jpg"/>
          <p:cNvPicPr preferRelativeResize="0"/>
          <p:nvPr/>
        </p:nvPicPr>
        <p:blipFill rotWithShape="1">
          <a:blip r:embed="rId6">
            <a:alphaModFix/>
          </a:blip>
          <a:srcRect r="2736"/>
          <a:stretch/>
        </p:blipFill>
        <p:spPr>
          <a:xfrm>
            <a:off x="107912" y="2700271"/>
            <a:ext cx="3916913" cy="3111174"/>
          </a:xfrm>
          <a:prstGeom prst="rect">
            <a:avLst/>
          </a:prstGeom>
          <a:noFill/>
          <a:ln>
            <a:noFill/>
          </a:ln>
        </p:spPr>
      </p:pic>
      <p:sp>
        <p:nvSpPr>
          <p:cNvPr id="52" name="Google Shape;52;p2"/>
          <p:cNvSpPr/>
          <p:nvPr/>
        </p:nvSpPr>
        <p:spPr>
          <a:xfrm>
            <a:off x="36660" y="5811445"/>
            <a:ext cx="417908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600" b="0" i="0" u="none" strike="noStrike" cap="none">
                <a:solidFill>
                  <a:schemeClr val="dk1"/>
                </a:solidFill>
                <a:latin typeface="Calibri"/>
                <a:ea typeface="Calibri"/>
                <a:cs typeface="Calibri"/>
                <a:sym typeface="Calibri"/>
              </a:rPr>
              <a:t>La precipitación media anual en el  estado es de 456 mm/año, región Juárez es de 220 mm/año  y en la región Sierra es de 865 mm/año</a:t>
            </a:r>
            <a:endParaRPr sz="1600">
              <a:solidFill>
                <a:schemeClr val="dk1"/>
              </a:solidFill>
              <a:latin typeface="Calibri"/>
              <a:ea typeface="Calibri"/>
              <a:cs typeface="Calibri"/>
              <a:sym typeface="Calibri"/>
            </a:endParaRPr>
          </a:p>
        </p:txBody>
      </p:sp>
      <p:pic>
        <p:nvPicPr>
          <p:cNvPr id="53" name="Google Shape;53;p2"/>
          <p:cNvPicPr preferRelativeResize="0"/>
          <p:nvPr/>
        </p:nvPicPr>
        <p:blipFill rotWithShape="1">
          <a:blip r:embed="rId7">
            <a:alphaModFix/>
          </a:blip>
          <a:srcRect/>
          <a:stretch/>
        </p:blipFill>
        <p:spPr>
          <a:xfrm>
            <a:off x="4678799" y="2700271"/>
            <a:ext cx="2558473" cy="3270176"/>
          </a:xfrm>
          <a:prstGeom prst="rect">
            <a:avLst/>
          </a:prstGeom>
          <a:noFill/>
          <a:ln>
            <a:noFill/>
          </a:ln>
        </p:spPr>
      </p:pic>
      <p:sp>
        <p:nvSpPr>
          <p:cNvPr id="54" name="Google Shape;54;p2"/>
          <p:cNvSpPr txBox="1">
            <a:spLocks noGrp="1"/>
          </p:cNvSpPr>
          <p:nvPr>
            <p:ph type="body" idx="1"/>
          </p:nvPr>
        </p:nvSpPr>
        <p:spPr>
          <a:xfrm>
            <a:off x="1500243" y="1371599"/>
            <a:ext cx="8782526" cy="1328672"/>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3F3F3F"/>
              </a:buClr>
              <a:buSzPts val="1815"/>
              <a:buNone/>
            </a:pPr>
            <a:r>
              <a:rPr lang="es-MX" sz="1815">
                <a:latin typeface="Calibri"/>
                <a:ea typeface="Calibri"/>
                <a:cs typeface="Calibri"/>
                <a:sym typeface="Calibri"/>
              </a:rPr>
              <a:t>Sobreexplotación de acuíferos.</a:t>
            </a:r>
            <a:endParaRPr sz="1815">
              <a:latin typeface="Calibri"/>
              <a:ea typeface="Calibri"/>
              <a:cs typeface="Calibri"/>
              <a:sym typeface="Calibri"/>
            </a:endParaRPr>
          </a:p>
          <a:p>
            <a:pPr marL="285750" lvl="0" indent="-285750" algn="l" rtl="0">
              <a:lnSpc>
                <a:spcPct val="80000"/>
              </a:lnSpc>
              <a:spcBef>
                <a:spcPts val="600"/>
              </a:spcBef>
              <a:spcAft>
                <a:spcPts val="0"/>
              </a:spcAft>
              <a:buClr>
                <a:srgbClr val="3F3F3F"/>
              </a:buClr>
              <a:buSzPts val="1815"/>
              <a:buFont typeface="Noto Sans Symbols"/>
              <a:buChar char="▪"/>
            </a:pPr>
            <a:r>
              <a:rPr lang="es-MX" sz="1815">
                <a:latin typeface="Calibri"/>
                <a:ea typeface="Calibri"/>
                <a:cs typeface="Calibri"/>
                <a:sym typeface="Calibri"/>
              </a:rPr>
              <a:t>30 de 61 acuíferos en el estado presentan déficit.</a:t>
            </a:r>
            <a:endParaRPr/>
          </a:p>
          <a:p>
            <a:pPr marL="285750" lvl="0" indent="-285750" algn="l" rtl="0">
              <a:lnSpc>
                <a:spcPct val="80000"/>
              </a:lnSpc>
              <a:spcBef>
                <a:spcPts val="600"/>
              </a:spcBef>
              <a:spcAft>
                <a:spcPts val="0"/>
              </a:spcAft>
              <a:buClr>
                <a:srgbClr val="3F3F3F"/>
              </a:buClr>
              <a:buSzPts val="1815"/>
              <a:buFont typeface="Noto Sans Symbols"/>
              <a:buChar char="▪"/>
            </a:pPr>
            <a:r>
              <a:rPr lang="es-MX" sz="1815">
                <a:latin typeface="Calibri"/>
                <a:ea typeface="Calibri"/>
                <a:cs typeface="Calibri"/>
                <a:sym typeface="Calibri"/>
              </a:rPr>
              <a:t>Algunos acuíferos presentan una extracción hasta del 900% de su recarga natural.</a:t>
            </a:r>
            <a:endParaRPr/>
          </a:p>
          <a:p>
            <a:pPr marL="228600" lvl="0" indent="-228600" algn="l" rtl="0">
              <a:lnSpc>
                <a:spcPct val="80000"/>
              </a:lnSpc>
              <a:spcBef>
                <a:spcPts val="600"/>
              </a:spcBef>
              <a:spcAft>
                <a:spcPts val="0"/>
              </a:spcAft>
              <a:buClr>
                <a:srgbClr val="3F3F3F"/>
              </a:buClr>
              <a:buSzPts val="1815"/>
              <a:buFont typeface="Noto Sans Symbols"/>
              <a:buChar char="▪"/>
            </a:pPr>
            <a:r>
              <a:rPr lang="es-MX" sz="1815">
                <a:latin typeface="Calibri"/>
                <a:ea typeface="Calibri"/>
                <a:cs typeface="Calibri"/>
                <a:sym typeface="Calibri"/>
              </a:rPr>
              <a:t>El agua subterránea es la fuente principal de abastecimiento a las poblaciones del estado.</a:t>
            </a:r>
            <a:endParaRPr sz="1815">
              <a:latin typeface="Calibri"/>
              <a:ea typeface="Calibri"/>
              <a:cs typeface="Calibri"/>
              <a:sym typeface="Calibri"/>
            </a:endParaRPr>
          </a:p>
          <a:p>
            <a:pPr marL="285750" lvl="0" indent="-229870" algn="just" rtl="0">
              <a:lnSpc>
                <a:spcPct val="70000"/>
              </a:lnSpc>
              <a:spcBef>
                <a:spcPts val="1000"/>
              </a:spcBef>
              <a:spcAft>
                <a:spcPts val="0"/>
              </a:spcAft>
              <a:buClr>
                <a:srgbClr val="3F3F3F"/>
              </a:buClr>
              <a:buSzPts val="880"/>
              <a:buFont typeface="Noto Sans Symbols"/>
              <a:buNone/>
            </a:pPr>
            <a:endParaRPr sz="880">
              <a:latin typeface="Montserrat"/>
              <a:ea typeface="Montserrat"/>
              <a:cs typeface="Montserrat"/>
              <a:sym typeface="Montserrat"/>
            </a:endParaRPr>
          </a:p>
        </p:txBody>
      </p:sp>
      <p:sp>
        <p:nvSpPr>
          <p:cNvPr id="55" name="Google Shape;55;p2"/>
          <p:cNvSpPr txBox="1"/>
          <p:nvPr/>
        </p:nvSpPr>
        <p:spPr>
          <a:xfrm>
            <a:off x="23751" y="1236427"/>
            <a:ext cx="281982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a:solidFill>
                  <a:schemeClr val="dk1"/>
                </a:solidFill>
                <a:latin typeface="Calibri"/>
                <a:ea typeface="Calibri"/>
                <a:cs typeface="Calibri"/>
                <a:sym typeface="Calibri"/>
              </a:rPr>
              <a:t>Diagnóstico:</a:t>
            </a:r>
            <a:endParaRPr sz="1800" b="1">
              <a:solidFill>
                <a:schemeClr val="dk1"/>
              </a:solidFill>
              <a:latin typeface="Calibri"/>
              <a:ea typeface="Calibri"/>
              <a:cs typeface="Calibri"/>
              <a:sym typeface="Calibri"/>
            </a:endParaRPr>
          </a:p>
        </p:txBody>
      </p:sp>
      <p:pic>
        <p:nvPicPr>
          <p:cNvPr id="56" name="Google Shape;56;p2"/>
          <p:cNvPicPr preferRelativeResize="0"/>
          <p:nvPr/>
        </p:nvPicPr>
        <p:blipFill rotWithShape="1">
          <a:blip r:embed="rId8">
            <a:alphaModFix/>
          </a:blip>
          <a:srcRect/>
          <a:stretch/>
        </p:blipFill>
        <p:spPr>
          <a:xfrm>
            <a:off x="7589675" y="2687336"/>
            <a:ext cx="4446406" cy="338583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3" descr="Logo Consejo SITIMTA1"/>
          <p:cNvPicPr preferRelativeResize="0"/>
          <p:nvPr/>
        </p:nvPicPr>
        <p:blipFill rotWithShape="1">
          <a:blip r:embed="rId3">
            <a:alphaModFix/>
          </a:blip>
          <a:srcRect/>
          <a:stretch/>
        </p:blipFill>
        <p:spPr>
          <a:xfrm>
            <a:off x="10112188" y="467749"/>
            <a:ext cx="1138518" cy="948765"/>
          </a:xfrm>
          <a:prstGeom prst="rect">
            <a:avLst/>
          </a:prstGeom>
          <a:noFill/>
          <a:ln>
            <a:noFill/>
          </a:ln>
        </p:spPr>
      </p:pic>
      <p:pic>
        <p:nvPicPr>
          <p:cNvPr id="62" name="Google Shape;62;p3"/>
          <p:cNvPicPr preferRelativeResize="0"/>
          <p:nvPr/>
        </p:nvPicPr>
        <p:blipFill rotWithShape="1">
          <a:blip r:embed="rId4">
            <a:alphaModFix/>
          </a:blip>
          <a:srcRect/>
          <a:stretch/>
        </p:blipFill>
        <p:spPr>
          <a:xfrm>
            <a:off x="1008530" y="490206"/>
            <a:ext cx="1573305" cy="926308"/>
          </a:xfrm>
          <a:prstGeom prst="rect">
            <a:avLst/>
          </a:prstGeom>
          <a:noFill/>
          <a:ln>
            <a:noFill/>
          </a:ln>
        </p:spPr>
      </p:pic>
      <p:pic>
        <p:nvPicPr>
          <p:cNvPr id="63" name="Google Shape;63;p3" descr="C:\Respaldo Rafa\Disco D\Respaldo 09012015\Personal\TRÁMITES IMTA\SITIMTA\Organigrama\Consejo CyT\2019\Congreso de CyT\Logos\3ercongreso-02.png"/>
          <p:cNvPicPr preferRelativeResize="0"/>
          <p:nvPr/>
        </p:nvPicPr>
        <p:blipFill rotWithShape="1">
          <a:blip r:embed="rId5">
            <a:alphaModFix/>
          </a:blip>
          <a:srcRect/>
          <a:stretch/>
        </p:blipFill>
        <p:spPr>
          <a:xfrm>
            <a:off x="5061974" y="467749"/>
            <a:ext cx="2105308" cy="903850"/>
          </a:xfrm>
          <a:prstGeom prst="rect">
            <a:avLst/>
          </a:prstGeom>
          <a:noFill/>
          <a:ln>
            <a:noFill/>
          </a:ln>
        </p:spPr>
      </p:pic>
      <p:grpSp>
        <p:nvGrpSpPr>
          <p:cNvPr id="64" name="Google Shape;64;p3"/>
          <p:cNvGrpSpPr/>
          <p:nvPr/>
        </p:nvGrpSpPr>
        <p:grpSpPr>
          <a:xfrm>
            <a:off x="147108" y="2409245"/>
            <a:ext cx="7969206" cy="4392794"/>
            <a:chOff x="114669" y="1271282"/>
            <a:chExt cx="8185269" cy="4879730"/>
          </a:xfrm>
        </p:grpSpPr>
        <p:pic>
          <p:nvPicPr>
            <p:cNvPr id="65" name="Google Shape;65;p3"/>
            <p:cNvPicPr preferRelativeResize="0"/>
            <p:nvPr/>
          </p:nvPicPr>
          <p:blipFill rotWithShape="1">
            <a:blip r:embed="rId6">
              <a:alphaModFix/>
            </a:blip>
            <a:srcRect/>
            <a:stretch/>
          </p:blipFill>
          <p:spPr>
            <a:xfrm>
              <a:off x="114669" y="1271282"/>
              <a:ext cx="7677270" cy="4879730"/>
            </a:xfrm>
            <a:prstGeom prst="rect">
              <a:avLst/>
            </a:prstGeom>
            <a:noFill/>
            <a:ln>
              <a:noFill/>
            </a:ln>
          </p:spPr>
        </p:pic>
        <p:sp>
          <p:nvSpPr>
            <p:cNvPr id="66" name="Google Shape;66;p3"/>
            <p:cNvSpPr txBox="1"/>
            <p:nvPr/>
          </p:nvSpPr>
          <p:spPr>
            <a:xfrm>
              <a:off x="778975" y="4254745"/>
              <a:ext cx="7520963" cy="584775"/>
            </a:xfrm>
            <a:prstGeom prst="rect">
              <a:avLst/>
            </a:prstGeom>
            <a:solidFill>
              <a:srgbClr val="FFFF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600" b="1">
                  <a:solidFill>
                    <a:schemeClr val="dk1"/>
                  </a:solidFill>
                  <a:latin typeface="Arial"/>
                  <a:ea typeface="Arial"/>
                  <a:cs typeface="Arial"/>
                  <a:sym typeface="Arial"/>
                </a:rPr>
                <a:t>31% </a:t>
              </a:r>
              <a:r>
                <a:rPr lang="es-MX" sz="1600">
                  <a:solidFill>
                    <a:schemeClr val="dk1"/>
                  </a:solidFill>
                  <a:latin typeface="Arial"/>
                  <a:ea typeface="Arial"/>
                  <a:cs typeface="Arial"/>
                  <a:sym typeface="Arial"/>
                </a:rPr>
                <a:t>de las muestras rebasa la NOM-127-SSA1-1994, máximo 0.025 mg/l</a:t>
              </a:r>
              <a:endParaRPr/>
            </a:p>
            <a:p>
              <a:pPr marL="0" marR="0" lvl="0" indent="0" algn="l" rtl="0">
                <a:spcBef>
                  <a:spcPts val="0"/>
                </a:spcBef>
                <a:spcAft>
                  <a:spcPts val="0"/>
                </a:spcAft>
                <a:buNone/>
              </a:pPr>
              <a:r>
                <a:rPr lang="es-MX" sz="1600" b="1">
                  <a:solidFill>
                    <a:schemeClr val="dk1"/>
                  </a:solidFill>
                  <a:latin typeface="Arial"/>
                  <a:ea typeface="Arial"/>
                  <a:cs typeface="Arial"/>
                  <a:sym typeface="Arial"/>
                </a:rPr>
                <a:t>62% </a:t>
              </a:r>
              <a:r>
                <a:rPr lang="es-MX" sz="1600">
                  <a:solidFill>
                    <a:schemeClr val="dk1"/>
                  </a:solidFill>
                  <a:latin typeface="Arial"/>
                  <a:ea typeface="Arial"/>
                  <a:cs typeface="Arial"/>
                  <a:sym typeface="Arial"/>
                </a:rPr>
                <a:t>de las muestras rebasa la norma de la </a:t>
              </a:r>
              <a:r>
                <a:rPr lang="es-MX" sz="1600" b="1">
                  <a:solidFill>
                    <a:schemeClr val="dk1"/>
                  </a:solidFill>
                  <a:latin typeface="Arial"/>
                  <a:ea typeface="Arial"/>
                  <a:cs typeface="Arial"/>
                  <a:sym typeface="Arial"/>
                </a:rPr>
                <a:t>OMS, </a:t>
              </a:r>
              <a:r>
                <a:rPr lang="es-MX" sz="1600">
                  <a:solidFill>
                    <a:schemeClr val="dk1"/>
                  </a:solidFill>
                  <a:latin typeface="Arial"/>
                  <a:ea typeface="Arial"/>
                  <a:cs typeface="Arial"/>
                  <a:sym typeface="Arial"/>
                </a:rPr>
                <a:t>máximo 0.010 mg/l</a:t>
              </a:r>
              <a:endParaRPr/>
            </a:p>
          </p:txBody>
        </p:sp>
      </p:grpSp>
      <p:sp>
        <p:nvSpPr>
          <p:cNvPr id="67" name="Google Shape;67;p3"/>
          <p:cNvSpPr txBox="1">
            <a:spLocks noGrp="1"/>
          </p:cNvSpPr>
          <p:nvPr>
            <p:ph type="body" idx="1"/>
          </p:nvPr>
        </p:nvSpPr>
        <p:spPr>
          <a:xfrm>
            <a:off x="1375651" y="1519881"/>
            <a:ext cx="9644650" cy="795735"/>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3F3F3F"/>
              </a:buClr>
              <a:buSzPts val="1800"/>
              <a:buNone/>
            </a:pPr>
            <a:r>
              <a:rPr lang="es-MX" sz="1800">
                <a:latin typeface="Calibri"/>
                <a:ea typeface="Calibri"/>
                <a:cs typeface="Calibri"/>
                <a:sym typeface="Calibri"/>
              </a:rPr>
              <a:t>Presencia de arsénico en el agua potable, que rebasa el límite de la NOM-127-SSA1-1994 As &lt; 0.025  mg/l, y OMS As &lt; 0.01 mg/l,  2010-2017 COESPRIS </a:t>
            </a:r>
            <a:endParaRPr/>
          </a:p>
        </p:txBody>
      </p:sp>
      <p:pic>
        <p:nvPicPr>
          <p:cNvPr id="68" name="Google Shape;68;p3"/>
          <p:cNvPicPr preferRelativeResize="0"/>
          <p:nvPr/>
        </p:nvPicPr>
        <p:blipFill rotWithShape="1">
          <a:blip r:embed="rId7">
            <a:alphaModFix/>
          </a:blip>
          <a:srcRect/>
          <a:stretch/>
        </p:blipFill>
        <p:spPr>
          <a:xfrm>
            <a:off x="7746021" y="2492373"/>
            <a:ext cx="4445977" cy="3437067"/>
          </a:xfrm>
          <a:prstGeom prst="rect">
            <a:avLst/>
          </a:prstGeom>
          <a:noFill/>
          <a:ln>
            <a:noFill/>
          </a:ln>
        </p:spPr>
      </p:pic>
      <p:sp>
        <p:nvSpPr>
          <p:cNvPr id="69" name="Google Shape;69;p3"/>
          <p:cNvSpPr txBox="1"/>
          <p:nvPr/>
        </p:nvSpPr>
        <p:spPr>
          <a:xfrm>
            <a:off x="-11918" y="1521063"/>
            <a:ext cx="158446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a:solidFill>
                  <a:schemeClr val="dk1"/>
                </a:solidFill>
                <a:latin typeface="Calibri"/>
                <a:ea typeface="Calibri"/>
                <a:cs typeface="Calibri"/>
                <a:sym typeface="Calibri"/>
              </a:rPr>
              <a:t>Diagnóstico:</a:t>
            </a:r>
            <a:endParaRPr sz="1800" b="1">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4" descr="Logo Consejo SITIMTA1"/>
          <p:cNvPicPr preferRelativeResize="0"/>
          <p:nvPr/>
        </p:nvPicPr>
        <p:blipFill rotWithShape="1">
          <a:blip r:embed="rId3">
            <a:alphaModFix/>
          </a:blip>
          <a:srcRect/>
          <a:stretch/>
        </p:blipFill>
        <p:spPr>
          <a:xfrm>
            <a:off x="10112188" y="467749"/>
            <a:ext cx="1138518" cy="948765"/>
          </a:xfrm>
          <a:prstGeom prst="rect">
            <a:avLst/>
          </a:prstGeom>
          <a:noFill/>
          <a:ln>
            <a:noFill/>
          </a:ln>
        </p:spPr>
      </p:pic>
      <p:pic>
        <p:nvPicPr>
          <p:cNvPr id="75" name="Google Shape;75;p4"/>
          <p:cNvPicPr preferRelativeResize="0"/>
          <p:nvPr/>
        </p:nvPicPr>
        <p:blipFill rotWithShape="1">
          <a:blip r:embed="rId4">
            <a:alphaModFix/>
          </a:blip>
          <a:srcRect/>
          <a:stretch/>
        </p:blipFill>
        <p:spPr>
          <a:xfrm>
            <a:off x="1008530" y="490206"/>
            <a:ext cx="1573305" cy="926308"/>
          </a:xfrm>
          <a:prstGeom prst="rect">
            <a:avLst/>
          </a:prstGeom>
          <a:noFill/>
          <a:ln>
            <a:noFill/>
          </a:ln>
        </p:spPr>
      </p:pic>
      <p:pic>
        <p:nvPicPr>
          <p:cNvPr id="76" name="Google Shape;76;p4" descr="C:\Respaldo Rafa\Disco D\Respaldo 09012015\Personal\TRÁMITES IMTA\SITIMTA\Organigrama\Consejo CyT\2019\Congreso de CyT\Logos\3ercongreso-02.png"/>
          <p:cNvPicPr preferRelativeResize="0"/>
          <p:nvPr/>
        </p:nvPicPr>
        <p:blipFill rotWithShape="1">
          <a:blip r:embed="rId5">
            <a:alphaModFix/>
          </a:blip>
          <a:srcRect/>
          <a:stretch/>
        </p:blipFill>
        <p:spPr>
          <a:xfrm>
            <a:off x="5061974" y="467749"/>
            <a:ext cx="2105308" cy="903850"/>
          </a:xfrm>
          <a:prstGeom prst="rect">
            <a:avLst/>
          </a:prstGeom>
          <a:noFill/>
          <a:ln>
            <a:noFill/>
          </a:ln>
        </p:spPr>
      </p:pic>
      <p:sp>
        <p:nvSpPr>
          <p:cNvPr id="77" name="Google Shape;77;p4"/>
          <p:cNvSpPr txBox="1">
            <a:spLocks noGrp="1"/>
          </p:cNvSpPr>
          <p:nvPr>
            <p:ph type="body" idx="1"/>
          </p:nvPr>
        </p:nvSpPr>
        <p:spPr>
          <a:xfrm>
            <a:off x="507889" y="1511517"/>
            <a:ext cx="10694114" cy="624178"/>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3F3F3F"/>
              </a:buClr>
              <a:buSzPts val="1800"/>
              <a:buNone/>
            </a:pPr>
            <a:r>
              <a:rPr lang="es-MX" sz="1800">
                <a:latin typeface="Calibri"/>
                <a:ea typeface="Calibri"/>
                <a:cs typeface="Calibri"/>
                <a:sym typeface="Calibri"/>
              </a:rPr>
              <a:t>Se realizó el diagnóstico de la situación de abastecimiento de agua potable, alcantarillado, drenaje y saneamiento de 27 juntas municipales (rurales) de agua y saneamiento del estado</a:t>
            </a:r>
            <a:endParaRPr sz="1800">
              <a:latin typeface="Calibri"/>
              <a:ea typeface="Calibri"/>
              <a:cs typeface="Calibri"/>
              <a:sym typeface="Calibri"/>
            </a:endParaRPr>
          </a:p>
        </p:txBody>
      </p:sp>
      <p:pic>
        <p:nvPicPr>
          <p:cNvPr id="78" name="Google Shape;78;p4"/>
          <p:cNvPicPr preferRelativeResize="0"/>
          <p:nvPr/>
        </p:nvPicPr>
        <p:blipFill rotWithShape="1">
          <a:blip r:embed="rId6">
            <a:alphaModFix/>
          </a:blip>
          <a:srcRect/>
          <a:stretch/>
        </p:blipFill>
        <p:spPr>
          <a:xfrm>
            <a:off x="6344524" y="2239030"/>
            <a:ext cx="3622231" cy="2014911"/>
          </a:xfrm>
          <a:prstGeom prst="rect">
            <a:avLst/>
          </a:prstGeom>
          <a:noFill/>
          <a:ln>
            <a:noFill/>
          </a:ln>
        </p:spPr>
      </p:pic>
      <p:pic>
        <p:nvPicPr>
          <p:cNvPr id="79" name="Google Shape;79;p4"/>
          <p:cNvPicPr preferRelativeResize="0"/>
          <p:nvPr/>
        </p:nvPicPr>
        <p:blipFill rotWithShape="1">
          <a:blip r:embed="rId7">
            <a:alphaModFix/>
          </a:blip>
          <a:srcRect/>
          <a:stretch/>
        </p:blipFill>
        <p:spPr>
          <a:xfrm>
            <a:off x="500932" y="2239030"/>
            <a:ext cx="5613696" cy="4201519"/>
          </a:xfrm>
          <a:prstGeom prst="rect">
            <a:avLst/>
          </a:prstGeom>
          <a:noFill/>
          <a:ln w="9525" cap="flat" cmpd="sng">
            <a:solidFill>
              <a:srgbClr val="000000"/>
            </a:solidFill>
            <a:prstDash val="solid"/>
            <a:miter lim="800000"/>
            <a:headEnd type="none" w="sm" len="sm"/>
            <a:tailEnd type="none" w="sm" len="sm"/>
          </a:ln>
        </p:spPr>
      </p:pic>
      <p:pic>
        <p:nvPicPr>
          <p:cNvPr id="80" name="Google Shape;80;p4"/>
          <p:cNvPicPr preferRelativeResize="0"/>
          <p:nvPr/>
        </p:nvPicPr>
        <p:blipFill rotWithShape="1">
          <a:blip r:embed="rId8">
            <a:alphaModFix/>
          </a:blip>
          <a:srcRect/>
          <a:stretch/>
        </p:blipFill>
        <p:spPr>
          <a:xfrm>
            <a:off x="6346066" y="4416114"/>
            <a:ext cx="3620689" cy="2041031"/>
          </a:xfrm>
          <a:prstGeom prst="rect">
            <a:avLst/>
          </a:prstGeom>
          <a:noFill/>
          <a:ln>
            <a:noFill/>
          </a:ln>
        </p:spPr>
      </p:pic>
      <p:sp>
        <p:nvSpPr>
          <p:cNvPr id="81" name="Google Shape;81;p4"/>
          <p:cNvSpPr/>
          <p:nvPr/>
        </p:nvSpPr>
        <p:spPr>
          <a:xfrm>
            <a:off x="10160169" y="4583092"/>
            <a:ext cx="2031831"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600">
                <a:solidFill>
                  <a:srgbClr val="000000"/>
                </a:solidFill>
                <a:latin typeface="Calibri"/>
                <a:ea typeface="Calibri"/>
                <a:cs typeface="Calibri"/>
                <a:sym typeface="Calibri"/>
              </a:rPr>
              <a:t>En 2017</a:t>
            </a:r>
            <a:r>
              <a:rPr lang="es-MX" sz="1600">
                <a:latin typeface="Calibri"/>
                <a:ea typeface="Calibri"/>
                <a:cs typeface="Calibri"/>
                <a:sym typeface="Calibri"/>
              </a:rPr>
              <a:t>,</a:t>
            </a:r>
            <a:r>
              <a:rPr lang="es-MX" sz="1600">
                <a:solidFill>
                  <a:srgbClr val="000000"/>
                </a:solidFill>
                <a:latin typeface="Calibri"/>
                <a:ea typeface="Calibri"/>
                <a:cs typeface="Calibri"/>
                <a:sym typeface="Calibri"/>
              </a:rPr>
              <a:t> la demanda de agua fue de 417 millones de m</a:t>
            </a:r>
            <a:r>
              <a:rPr lang="es-MX" sz="1600" baseline="30000">
                <a:solidFill>
                  <a:srgbClr val="000000"/>
                </a:solidFill>
                <a:latin typeface="Calibri"/>
                <a:ea typeface="Calibri"/>
                <a:cs typeface="Calibri"/>
                <a:sym typeface="Calibri"/>
              </a:rPr>
              <a:t>3</a:t>
            </a:r>
            <a:r>
              <a:rPr lang="es-MX" sz="1600">
                <a:solidFill>
                  <a:srgbClr val="000000"/>
                </a:solidFill>
                <a:latin typeface="Calibri"/>
                <a:ea typeface="Calibri"/>
                <a:cs typeface="Calibri"/>
                <a:sym typeface="Calibri"/>
              </a:rPr>
              <a:t>, y para 2040 se estima de 488 millones de m</a:t>
            </a:r>
            <a:r>
              <a:rPr lang="es-MX" sz="1600" baseline="30000">
                <a:solidFill>
                  <a:srgbClr val="000000"/>
                </a:solidFill>
                <a:latin typeface="Calibri"/>
                <a:ea typeface="Calibri"/>
                <a:cs typeface="Calibri"/>
                <a:sym typeface="Calibri"/>
              </a:rPr>
              <a:t>3</a:t>
            </a:r>
            <a:endParaRPr sz="1600">
              <a:solidFill>
                <a:schemeClr val="dk1"/>
              </a:solidFill>
              <a:latin typeface="Calibri"/>
              <a:ea typeface="Calibri"/>
              <a:cs typeface="Calibri"/>
              <a:sym typeface="Calibri"/>
            </a:endParaRPr>
          </a:p>
        </p:txBody>
      </p:sp>
      <p:sp>
        <p:nvSpPr>
          <p:cNvPr id="82" name="Google Shape;82;p4"/>
          <p:cNvSpPr/>
          <p:nvPr/>
        </p:nvSpPr>
        <p:spPr>
          <a:xfrm>
            <a:off x="10122478" y="2342397"/>
            <a:ext cx="1976718"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600">
                <a:solidFill>
                  <a:srgbClr val="000000"/>
                </a:solidFill>
                <a:latin typeface="Calibri"/>
                <a:ea typeface="Calibri"/>
                <a:cs typeface="Calibri"/>
                <a:sym typeface="Calibri"/>
              </a:rPr>
              <a:t>En 2017, la población en el estado fue de 3,782,018 habitantes y para 2040 se estima  de 4,453,336 habitantes</a:t>
            </a:r>
            <a:endParaRPr sz="16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5" descr="Logo Consejo SITIMTA1"/>
          <p:cNvPicPr preferRelativeResize="0"/>
          <p:nvPr/>
        </p:nvPicPr>
        <p:blipFill rotWithShape="1">
          <a:blip r:embed="rId3">
            <a:alphaModFix/>
          </a:blip>
          <a:srcRect/>
          <a:stretch/>
        </p:blipFill>
        <p:spPr>
          <a:xfrm>
            <a:off x="10112188" y="467749"/>
            <a:ext cx="1138518" cy="948765"/>
          </a:xfrm>
          <a:prstGeom prst="rect">
            <a:avLst/>
          </a:prstGeom>
          <a:noFill/>
          <a:ln>
            <a:noFill/>
          </a:ln>
        </p:spPr>
      </p:pic>
      <p:pic>
        <p:nvPicPr>
          <p:cNvPr id="88" name="Google Shape;88;p5"/>
          <p:cNvPicPr preferRelativeResize="0"/>
          <p:nvPr/>
        </p:nvPicPr>
        <p:blipFill rotWithShape="1">
          <a:blip r:embed="rId4">
            <a:alphaModFix/>
          </a:blip>
          <a:srcRect/>
          <a:stretch/>
        </p:blipFill>
        <p:spPr>
          <a:xfrm>
            <a:off x="1008530" y="490206"/>
            <a:ext cx="1573305" cy="926308"/>
          </a:xfrm>
          <a:prstGeom prst="rect">
            <a:avLst/>
          </a:prstGeom>
          <a:noFill/>
          <a:ln>
            <a:noFill/>
          </a:ln>
        </p:spPr>
      </p:pic>
      <p:pic>
        <p:nvPicPr>
          <p:cNvPr id="89" name="Google Shape;89;p5" descr="C:\Respaldo Rafa\Disco D\Respaldo 09012015\Personal\TRÁMITES IMTA\SITIMTA\Organigrama\Consejo CyT\2019\Congreso de CyT\Logos\3ercongreso-02.png"/>
          <p:cNvPicPr preferRelativeResize="0"/>
          <p:nvPr/>
        </p:nvPicPr>
        <p:blipFill rotWithShape="1">
          <a:blip r:embed="rId5">
            <a:alphaModFix/>
          </a:blip>
          <a:srcRect/>
          <a:stretch/>
        </p:blipFill>
        <p:spPr>
          <a:xfrm>
            <a:off x="5061974" y="467749"/>
            <a:ext cx="2105308" cy="903850"/>
          </a:xfrm>
          <a:prstGeom prst="rect">
            <a:avLst/>
          </a:prstGeom>
          <a:noFill/>
          <a:ln>
            <a:noFill/>
          </a:ln>
        </p:spPr>
      </p:pic>
      <p:sp>
        <p:nvSpPr>
          <p:cNvPr id="90" name="Google Shape;90;p5"/>
          <p:cNvSpPr/>
          <p:nvPr/>
        </p:nvSpPr>
        <p:spPr>
          <a:xfrm>
            <a:off x="327881" y="1371599"/>
            <a:ext cx="11573494" cy="701731"/>
          </a:xfrm>
          <a:prstGeom prst="rect">
            <a:avLst/>
          </a:prstGeom>
          <a:noFill/>
          <a:ln>
            <a:noFill/>
          </a:ln>
        </p:spPr>
        <p:txBody>
          <a:bodyPr spcFirstLastPara="1" wrap="square" lIns="91425" tIns="45700" rIns="91425" bIns="45700" anchor="t" anchorCtr="0">
            <a:spAutoFit/>
          </a:bodyPr>
          <a:lstStyle/>
          <a:p>
            <a:pPr marL="0" marR="0" lvl="0" indent="0" algn="just" rtl="0">
              <a:lnSpc>
                <a:spcPct val="110000"/>
              </a:lnSpc>
              <a:spcBef>
                <a:spcPts val="0"/>
              </a:spcBef>
              <a:spcAft>
                <a:spcPts val="0"/>
              </a:spcAft>
              <a:buNone/>
            </a:pPr>
            <a:r>
              <a:rPr lang="es-MX" sz="1800" b="1">
                <a:solidFill>
                  <a:schemeClr val="dk1"/>
                </a:solidFill>
                <a:latin typeface="Calibri"/>
                <a:ea typeface="Calibri"/>
                <a:cs typeface="Calibri"/>
                <a:sym typeface="Calibri"/>
              </a:rPr>
              <a:t>Foros de participación ciudadana</a:t>
            </a:r>
            <a:r>
              <a:rPr lang="es-MX" sz="1800">
                <a:solidFill>
                  <a:schemeClr val="dk1"/>
                </a:solidFill>
                <a:latin typeface="Calibri"/>
                <a:ea typeface="Calibri"/>
                <a:cs typeface="Calibri"/>
                <a:sym typeface="Calibri"/>
              </a:rPr>
              <a:t>, seis de consulta y seis de propuestas de solución de la problemática hídrica del estado, en seis macro regiones: </a:t>
            </a:r>
            <a:r>
              <a:rPr lang="es-MX" sz="1800" b="1">
                <a:solidFill>
                  <a:schemeClr val="dk1"/>
                </a:solidFill>
                <a:latin typeface="Calibri"/>
                <a:ea typeface="Calibri"/>
                <a:cs typeface="Calibri"/>
                <a:sym typeface="Calibri"/>
              </a:rPr>
              <a:t>Sierra, Noroeste, Noreste, Frontera, Centro y Sur.</a:t>
            </a:r>
            <a:endParaRPr sz="1800">
              <a:solidFill>
                <a:schemeClr val="dk1"/>
              </a:solidFill>
              <a:latin typeface="Calibri"/>
              <a:ea typeface="Calibri"/>
              <a:cs typeface="Calibri"/>
              <a:sym typeface="Calibri"/>
            </a:endParaRPr>
          </a:p>
        </p:txBody>
      </p:sp>
      <p:pic>
        <p:nvPicPr>
          <p:cNvPr id="91" name="Google Shape;91;p5"/>
          <p:cNvPicPr preferRelativeResize="0"/>
          <p:nvPr/>
        </p:nvPicPr>
        <p:blipFill rotWithShape="1">
          <a:blip r:embed="rId6">
            <a:alphaModFix/>
          </a:blip>
          <a:srcRect/>
          <a:stretch/>
        </p:blipFill>
        <p:spPr>
          <a:xfrm>
            <a:off x="9394237" y="4143444"/>
            <a:ext cx="2584195" cy="1727838"/>
          </a:xfrm>
          <a:prstGeom prst="rect">
            <a:avLst/>
          </a:prstGeom>
          <a:noFill/>
          <a:ln>
            <a:noFill/>
          </a:ln>
        </p:spPr>
      </p:pic>
      <p:pic>
        <p:nvPicPr>
          <p:cNvPr id="92" name="Google Shape;92;p5"/>
          <p:cNvPicPr preferRelativeResize="0"/>
          <p:nvPr/>
        </p:nvPicPr>
        <p:blipFill rotWithShape="1">
          <a:blip r:embed="rId7">
            <a:alphaModFix/>
          </a:blip>
          <a:srcRect/>
          <a:stretch/>
        </p:blipFill>
        <p:spPr>
          <a:xfrm>
            <a:off x="9462052" y="2117248"/>
            <a:ext cx="2516380" cy="1936433"/>
          </a:xfrm>
          <a:prstGeom prst="rect">
            <a:avLst/>
          </a:prstGeom>
          <a:noFill/>
          <a:ln>
            <a:noFill/>
          </a:ln>
        </p:spPr>
      </p:pic>
      <p:sp>
        <p:nvSpPr>
          <p:cNvPr id="93" name="Google Shape;93;p5"/>
          <p:cNvSpPr txBox="1">
            <a:spLocks noGrp="1"/>
          </p:cNvSpPr>
          <p:nvPr>
            <p:ph type="body" idx="1"/>
          </p:nvPr>
        </p:nvSpPr>
        <p:spPr>
          <a:xfrm>
            <a:off x="23854" y="2188241"/>
            <a:ext cx="9162900" cy="396900"/>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rgbClr val="3F3F3F"/>
              </a:buClr>
              <a:buSzPts val="1600"/>
              <a:buFont typeface="Noto Sans Symbols"/>
              <a:buChar char="▪"/>
            </a:pPr>
            <a:r>
              <a:rPr lang="es-MX" sz="1600" b="1">
                <a:latin typeface="Calibri"/>
                <a:ea typeface="Calibri"/>
                <a:cs typeface="Calibri"/>
                <a:sym typeface="Calibri"/>
              </a:rPr>
              <a:t>Primera etapa de consulta</a:t>
            </a:r>
            <a:r>
              <a:rPr lang="es-MX" sz="1600">
                <a:latin typeface="Calibri"/>
                <a:ea typeface="Calibri"/>
                <a:cs typeface="Calibri"/>
                <a:sym typeface="Calibri"/>
              </a:rPr>
              <a:t>. Foro de consulta en la </a:t>
            </a:r>
            <a:r>
              <a:rPr lang="es-MX" sz="1600" b="1">
                <a:latin typeface="Calibri"/>
                <a:ea typeface="Calibri"/>
                <a:cs typeface="Calibri"/>
                <a:sym typeface="Calibri"/>
              </a:rPr>
              <a:t>macro región Sur</a:t>
            </a:r>
            <a:r>
              <a:rPr lang="es-MX" sz="1600">
                <a:latin typeface="Calibri"/>
                <a:ea typeface="Calibri"/>
                <a:cs typeface="Calibri"/>
                <a:sym typeface="Calibri"/>
              </a:rPr>
              <a:t>: Jiménez, 14 de junio de 2017</a:t>
            </a:r>
            <a:endParaRPr sz="1600">
              <a:latin typeface="Calibri"/>
              <a:ea typeface="Calibri"/>
              <a:cs typeface="Calibri"/>
              <a:sym typeface="Calibri"/>
            </a:endParaRPr>
          </a:p>
        </p:txBody>
      </p:sp>
      <p:pic>
        <p:nvPicPr>
          <p:cNvPr id="94" name="Google Shape;94;p5" descr="C:\Users\Salvador Navarro B\Desktop\IMTA2018\Chihuahua\Informe Final\A Baez\Pob Regiones Foros\Figura 999 Foro Jiménez Delicias.jpg"/>
          <p:cNvPicPr preferRelativeResize="0"/>
          <p:nvPr/>
        </p:nvPicPr>
        <p:blipFill rotWithShape="1">
          <a:blip r:embed="rId8">
            <a:alphaModFix/>
          </a:blip>
          <a:srcRect/>
          <a:stretch/>
        </p:blipFill>
        <p:spPr>
          <a:xfrm>
            <a:off x="101916" y="2872720"/>
            <a:ext cx="4350183" cy="3360131"/>
          </a:xfrm>
          <a:prstGeom prst="rect">
            <a:avLst/>
          </a:prstGeom>
          <a:noFill/>
          <a:ln>
            <a:noFill/>
          </a:ln>
        </p:spPr>
      </p:pic>
      <p:pic>
        <p:nvPicPr>
          <p:cNvPr id="95" name="Google Shape;95;p5"/>
          <p:cNvPicPr preferRelativeResize="0"/>
          <p:nvPr/>
        </p:nvPicPr>
        <p:blipFill rotWithShape="1">
          <a:blip r:embed="rId9">
            <a:alphaModFix/>
          </a:blip>
          <a:srcRect/>
          <a:stretch/>
        </p:blipFill>
        <p:spPr>
          <a:xfrm>
            <a:off x="4452099" y="3085464"/>
            <a:ext cx="4891672" cy="2590448"/>
          </a:xfrm>
          <a:prstGeom prst="rect">
            <a:avLst/>
          </a:prstGeom>
          <a:noFill/>
          <a:ln>
            <a:noFill/>
          </a:ln>
        </p:spPr>
      </p:pic>
      <p:sp>
        <p:nvSpPr>
          <p:cNvPr id="96" name="Google Shape;96;p5"/>
          <p:cNvSpPr/>
          <p:nvPr/>
        </p:nvSpPr>
        <p:spPr>
          <a:xfrm>
            <a:off x="5061972" y="2585176"/>
            <a:ext cx="318352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600" b="1">
                <a:solidFill>
                  <a:schemeClr val="dk1"/>
                </a:solidFill>
                <a:latin typeface="Calibri"/>
                <a:ea typeface="Calibri"/>
                <a:cs typeface="Calibri"/>
                <a:sym typeface="Calibri"/>
              </a:rPr>
              <a:t>Problemática hídrica detectada</a:t>
            </a:r>
            <a:endParaRPr sz="1600" b="1">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6" descr="Logo Consejo SITIMTA1"/>
          <p:cNvPicPr preferRelativeResize="0"/>
          <p:nvPr/>
        </p:nvPicPr>
        <p:blipFill rotWithShape="1">
          <a:blip r:embed="rId3">
            <a:alphaModFix/>
          </a:blip>
          <a:srcRect/>
          <a:stretch/>
        </p:blipFill>
        <p:spPr>
          <a:xfrm>
            <a:off x="10112188" y="467749"/>
            <a:ext cx="1138518" cy="948765"/>
          </a:xfrm>
          <a:prstGeom prst="rect">
            <a:avLst/>
          </a:prstGeom>
          <a:noFill/>
          <a:ln>
            <a:noFill/>
          </a:ln>
        </p:spPr>
      </p:pic>
      <p:pic>
        <p:nvPicPr>
          <p:cNvPr id="102" name="Google Shape;102;p6"/>
          <p:cNvPicPr preferRelativeResize="0"/>
          <p:nvPr/>
        </p:nvPicPr>
        <p:blipFill rotWithShape="1">
          <a:blip r:embed="rId4">
            <a:alphaModFix/>
          </a:blip>
          <a:srcRect/>
          <a:stretch/>
        </p:blipFill>
        <p:spPr>
          <a:xfrm>
            <a:off x="1008530" y="490206"/>
            <a:ext cx="1573305" cy="926308"/>
          </a:xfrm>
          <a:prstGeom prst="rect">
            <a:avLst/>
          </a:prstGeom>
          <a:noFill/>
          <a:ln>
            <a:noFill/>
          </a:ln>
        </p:spPr>
      </p:pic>
      <p:pic>
        <p:nvPicPr>
          <p:cNvPr id="103" name="Google Shape;103;p6" descr="C:\Respaldo Rafa\Disco D\Respaldo 09012015\Personal\TRÁMITES IMTA\SITIMTA\Organigrama\Consejo CyT\2019\Congreso de CyT\Logos\3ercongreso-02.png"/>
          <p:cNvPicPr preferRelativeResize="0"/>
          <p:nvPr/>
        </p:nvPicPr>
        <p:blipFill rotWithShape="1">
          <a:blip r:embed="rId5">
            <a:alphaModFix/>
          </a:blip>
          <a:srcRect/>
          <a:stretch/>
        </p:blipFill>
        <p:spPr>
          <a:xfrm>
            <a:off x="5061974" y="467749"/>
            <a:ext cx="2105308" cy="903850"/>
          </a:xfrm>
          <a:prstGeom prst="rect">
            <a:avLst/>
          </a:prstGeom>
          <a:noFill/>
          <a:ln>
            <a:noFill/>
          </a:ln>
        </p:spPr>
      </p:pic>
      <p:sp>
        <p:nvSpPr>
          <p:cNvPr id="104" name="Google Shape;104;p6"/>
          <p:cNvSpPr txBox="1">
            <a:spLocks noGrp="1"/>
          </p:cNvSpPr>
          <p:nvPr>
            <p:ph type="body" idx="1"/>
          </p:nvPr>
        </p:nvSpPr>
        <p:spPr>
          <a:xfrm>
            <a:off x="97947" y="1318734"/>
            <a:ext cx="5198448" cy="692672"/>
          </a:xfrm>
          <a:prstGeom prst="rect">
            <a:avLst/>
          </a:prstGeom>
          <a:noFill/>
          <a:ln>
            <a:noFill/>
          </a:ln>
        </p:spPr>
        <p:txBody>
          <a:bodyPr spcFirstLastPara="1" wrap="square" lIns="91425" tIns="45700" rIns="91425" bIns="45700" anchor="t" anchorCtr="0">
            <a:normAutofit/>
          </a:bodyPr>
          <a:lstStyle/>
          <a:p>
            <a:pPr marL="285750" lvl="0" indent="-285750" algn="just" rtl="0">
              <a:lnSpc>
                <a:spcPct val="80000"/>
              </a:lnSpc>
              <a:spcBef>
                <a:spcPts val="0"/>
              </a:spcBef>
              <a:spcAft>
                <a:spcPts val="0"/>
              </a:spcAft>
              <a:buClr>
                <a:srgbClr val="3F3F3F"/>
              </a:buClr>
              <a:buSzPts val="1600"/>
              <a:buFont typeface="Noto Sans Symbols"/>
              <a:buChar char="▪"/>
            </a:pPr>
            <a:r>
              <a:rPr lang="es-MX" sz="1600" b="1">
                <a:latin typeface="Calibri"/>
                <a:ea typeface="Calibri"/>
                <a:cs typeface="Calibri"/>
                <a:sym typeface="Calibri"/>
              </a:rPr>
              <a:t>Segunda etapa de consulta</a:t>
            </a:r>
            <a:r>
              <a:rPr lang="es-MX" sz="1600">
                <a:latin typeface="Calibri"/>
                <a:ea typeface="Calibri"/>
                <a:cs typeface="Calibri"/>
                <a:sym typeface="Calibri"/>
              </a:rPr>
              <a:t>. Foro de propuestas en la </a:t>
            </a:r>
            <a:r>
              <a:rPr lang="es-MX" sz="1600" b="1">
                <a:latin typeface="Calibri"/>
                <a:ea typeface="Calibri"/>
                <a:cs typeface="Calibri"/>
                <a:sym typeface="Calibri"/>
              </a:rPr>
              <a:t>macro  región Noroeste</a:t>
            </a:r>
            <a:r>
              <a:rPr lang="es-MX" sz="1600">
                <a:latin typeface="Calibri"/>
                <a:ea typeface="Calibri"/>
                <a:cs typeface="Calibri"/>
                <a:sym typeface="Calibri"/>
              </a:rPr>
              <a:t>: Nuevo Casas Grandes, 28 de agosto de 2018</a:t>
            </a:r>
            <a:endParaRPr sz="1600">
              <a:latin typeface="Calibri"/>
              <a:ea typeface="Calibri"/>
              <a:cs typeface="Calibri"/>
              <a:sym typeface="Calibri"/>
            </a:endParaRPr>
          </a:p>
        </p:txBody>
      </p:sp>
      <p:sp>
        <p:nvSpPr>
          <p:cNvPr id="105" name="Google Shape;105;p6"/>
          <p:cNvSpPr txBox="1"/>
          <p:nvPr/>
        </p:nvSpPr>
        <p:spPr>
          <a:xfrm>
            <a:off x="97947" y="5206243"/>
            <a:ext cx="4833256" cy="1323439"/>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1600">
                <a:solidFill>
                  <a:schemeClr val="dk1"/>
                </a:solidFill>
                <a:latin typeface="Calibri"/>
                <a:ea typeface="Calibri"/>
                <a:cs typeface="Calibri"/>
                <a:sym typeface="Calibri"/>
              </a:rPr>
              <a:t>Se formaron  10 comités  ciudadanos de seguimiento: </a:t>
            </a:r>
            <a:endParaRPr/>
          </a:p>
          <a:p>
            <a:pPr marL="285750" marR="0" lvl="0" indent="-285750" algn="just" rtl="0">
              <a:spcBef>
                <a:spcPts val="0"/>
              </a:spcBef>
              <a:spcAft>
                <a:spcPts val="0"/>
              </a:spcAft>
              <a:buClr>
                <a:schemeClr val="dk1"/>
              </a:buClr>
              <a:buSzPts val="1600"/>
              <a:buFont typeface="Arial"/>
              <a:buChar char="•"/>
            </a:pPr>
            <a:r>
              <a:rPr lang="es-MX" sz="1600">
                <a:solidFill>
                  <a:schemeClr val="dk1"/>
                </a:solidFill>
                <a:latin typeface="Calibri"/>
                <a:ea typeface="Calibri"/>
                <a:cs typeface="Calibri"/>
                <a:sym typeface="Calibri"/>
              </a:rPr>
              <a:t>Recuperación de acuíferos.</a:t>
            </a:r>
            <a:endParaRPr/>
          </a:p>
          <a:p>
            <a:pPr marL="285750" marR="0" lvl="0" indent="-285750" algn="just" rtl="0">
              <a:spcBef>
                <a:spcPts val="0"/>
              </a:spcBef>
              <a:spcAft>
                <a:spcPts val="0"/>
              </a:spcAft>
              <a:buClr>
                <a:schemeClr val="dk1"/>
              </a:buClr>
              <a:buSzPts val="1600"/>
              <a:buFont typeface="Arial"/>
              <a:buChar char="•"/>
            </a:pPr>
            <a:r>
              <a:rPr lang="es-MX" sz="1600">
                <a:solidFill>
                  <a:schemeClr val="dk1"/>
                </a:solidFill>
                <a:latin typeface="Calibri"/>
                <a:ea typeface="Calibri"/>
                <a:cs typeface="Calibri"/>
                <a:sym typeface="Calibri"/>
              </a:rPr>
              <a:t>Presa Palanganas.</a:t>
            </a:r>
            <a:endParaRPr/>
          </a:p>
          <a:p>
            <a:pPr marL="285750" marR="0" lvl="0" indent="-285750" algn="just" rtl="0">
              <a:spcBef>
                <a:spcPts val="0"/>
              </a:spcBef>
              <a:spcAft>
                <a:spcPts val="0"/>
              </a:spcAft>
              <a:buClr>
                <a:schemeClr val="dk1"/>
              </a:buClr>
              <a:buSzPts val="1600"/>
              <a:buFont typeface="Arial"/>
              <a:buChar char="•"/>
            </a:pPr>
            <a:r>
              <a:rPr lang="es-MX" sz="1600">
                <a:solidFill>
                  <a:schemeClr val="dk1"/>
                </a:solidFill>
                <a:latin typeface="Calibri"/>
                <a:ea typeface="Calibri"/>
                <a:cs typeface="Calibri"/>
                <a:sym typeface="Calibri"/>
              </a:rPr>
              <a:t>Tecnificación del riego. </a:t>
            </a:r>
            <a:endParaRPr/>
          </a:p>
          <a:p>
            <a:pPr marL="285750" marR="0" lvl="0" indent="-285750" algn="just" rtl="0">
              <a:spcBef>
                <a:spcPts val="0"/>
              </a:spcBef>
              <a:spcAft>
                <a:spcPts val="0"/>
              </a:spcAft>
              <a:buClr>
                <a:schemeClr val="dk1"/>
              </a:buClr>
              <a:buSzPts val="1600"/>
              <a:buFont typeface="Arial"/>
              <a:buChar char="•"/>
            </a:pPr>
            <a:r>
              <a:rPr lang="es-MX" sz="1600">
                <a:solidFill>
                  <a:schemeClr val="dk1"/>
                </a:solidFill>
                <a:latin typeface="Calibri"/>
                <a:ea typeface="Calibri"/>
                <a:cs typeface="Calibri"/>
                <a:sym typeface="Calibri"/>
              </a:rPr>
              <a:t>Gobernanza hídrica.</a:t>
            </a:r>
            <a:endParaRPr/>
          </a:p>
        </p:txBody>
      </p:sp>
      <p:pic>
        <p:nvPicPr>
          <p:cNvPr id="106" name="Google Shape;106;p6" descr="C:\Users\Salvador Navarro B\Desktop\IMTA2018\Chihuahua\Informe Final\A Baez\Pob Regiones Foros\Figura 999 Foro Casas Grandes Cuauhtémoc.jpg"/>
          <p:cNvPicPr preferRelativeResize="0"/>
          <p:nvPr/>
        </p:nvPicPr>
        <p:blipFill rotWithShape="1">
          <a:blip r:embed="rId6">
            <a:alphaModFix/>
          </a:blip>
          <a:srcRect/>
          <a:stretch/>
        </p:blipFill>
        <p:spPr>
          <a:xfrm>
            <a:off x="165207" y="2011406"/>
            <a:ext cx="4136184" cy="3194837"/>
          </a:xfrm>
          <a:prstGeom prst="rect">
            <a:avLst/>
          </a:prstGeom>
          <a:noFill/>
          <a:ln>
            <a:noFill/>
          </a:ln>
        </p:spPr>
      </p:pic>
      <p:sp>
        <p:nvSpPr>
          <p:cNvPr id="107" name="Google Shape;107;p6"/>
          <p:cNvSpPr txBox="1">
            <a:spLocks noGrp="1"/>
          </p:cNvSpPr>
          <p:nvPr>
            <p:ph type="title"/>
          </p:nvPr>
        </p:nvSpPr>
        <p:spPr>
          <a:xfrm>
            <a:off x="6210795" y="1435719"/>
            <a:ext cx="4690753" cy="99056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2000"/>
              <a:buFont typeface="Calibri"/>
              <a:buNone/>
            </a:pPr>
            <a:r>
              <a:rPr lang="es-MX" sz="2000">
                <a:solidFill>
                  <a:srgbClr val="0070C0"/>
                </a:solidFill>
                <a:latin typeface="Calibri"/>
                <a:ea typeface="Calibri"/>
                <a:cs typeface="Calibri"/>
                <a:sym typeface="Calibri"/>
              </a:rPr>
              <a:t>Presentación del PEH 2040 del estado de Chihuahua, en las ciudades de Chihuahua y Juárez </a:t>
            </a:r>
            <a:endParaRPr sz="2000">
              <a:solidFill>
                <a:srgbClr val="0070C0"/>
              </a:solidFill>
              <a:latin typeface="Calibri"/>
              <a:ea typeface="Calibri"/>
              <a:cs typeface="Calibri"/>
              <a:sym typeface="Calibri"/>
            </a:endParaRPr>
          </a:p>
        </p:txBody>
      </p:sp>
      <p:pic>
        <p:nvPicPr>
          <p:cNvPr id="108" name="Google Shape;108;p6"/>
          <p:cNvPicPr preferRelativeResize="0"/>
          <p:nvPr/>
        </p:nvPicPr>
        <p:blipFill rotWithShape="1">
          <a:blip r:embed="rId7">
            <a:alphaModFix/>
          </a:blip>
          <a:srcRect/>
          <a:stretch/>
        </p:blipFill>
        <p:spPr>
          <a:xfrm>
            <a:off x="5783283" y="2510607"/>
            <a:ext cx="2545211" cy="1272606"/>
          </a:xfrm>
          <a:prstGeom prst="rect">
            <a:avLst/>
          </a:prstGeom>
          <a:noFill/>
          <a:ln>
            <a:noFill/>
          </a:ln>
        </p:spPr>
      </p:pic>
      <p:pic>
        <p:nvPicPr>
          <p:cNvPr id="109" name="Google Shape;109;p6" descr="Related image"/>
          <p:cNvPicPr preferRelativeResize="0"/>
          <p:nvPr/>
        </p:nvPicPr>
        <p:blipFill rotWithShape="1">
          <a:blip r:embed="rId8">
            <a:alphaModFix/>
          </a:blip>
          <a:srcRect/>
          <a:stretch/>
        </p:blipFill>
        <p:spPr>
          <a:xfrm>
            <a:off x="6947760" y="4020805"/>
            <a:ext cx="3164428" cy="2109619"/>
          </a:xfrm>
          <a:prstGeom prst="rect">
            <a:avLst/>
          </a:prstGeom>
          <a:noFill/>
          <a:ln>
            <a:noFill/>
          </a:ln>
        </p:spPr>
      </p:pic>
      <p:pic>
        <p:nvPicPr>
          <p:cNvPr id="110" name="Google Shape;110;p6" descr="Related image"/>
          <p:cNvPicPr preferRelativeResize="0"/>
          <p:nvPr/>
        </p:nvPicPr>
        <p:blipFill rotWithShape="1">
          <a:blip r:embed="rId9">
            <a:alphaModFix/>
          </a:blip>
          <a:srcRect/>
          <a:stretch/>
        </p:blipFill>
        <p:spPr>
          <a:xfrm>
            <a:off x="9561614" y="2426285"/>
            <a:ext cx="2124055" cy="1416037"/>
          </a:xfrm>
          <a:prstGeom prst="rect">
            <a:avLst/>
          </a:prstGeom>
          <a:noFill/>
          <a:ln>
            <a:noFill/>
          </a:ln>
        </p:spPr>
      </p:pic>
      <p:sp>
        <p:nvSpPr>
          <p:cNvPr id="111" name="Google Shape;111;p6"/>
          <p:cNvSpPr txBox="1"/>
          <p:nvPr/>
        </p:nvSpPr>
        <p:spPr>
          <a:xfrm>
            <a:off x="5065061" y="4152284"/>
            <a:ext cx="183759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rgbClr val="0070C0"/>
                </a:solidFill>
                <a:latin typeface="Calibri"/>
                <a:ea typeface="Calibri"/>
                <a:cs typeface="Calibri"/>
                <a:sym typeface="Calibri"/>
              </a:rPr>
              <a:t>Cd. Chihuahua</a:t>
            </a:r>
            <a:endParaRPr/>
          </a:p>
          <a:p>
            <a:pPr marL="0" marR="0" lvl="0" indent="0" algn="ctr" rtl="0">
              <a:spcBef>
                <a:spcPts val="0"/>
              </a:spcBef>
              <a:spcAft>
                <a:spcPts val="0"/>
              </a:spcAft>
              <a:buNone/>
            </a:pPr>
            <a:r>
              <a:rPr lang="es-MX" sz="1800" b="1">
                <a:solidFill>
                  <a:srgbClr val="0070C0"/>
                </a:solidFill>
                <a:latin typeface="Calibri"/>
                <a:ea typeface="Calibri"/>
                <a:cs typeface="Calibri"/>
                <a:sym typeface="Calibri"/>
              </a:rPr>
              <a:t>12 de abril de 2019</a:t>
            </a:r>
            <a:endParaRPr/>
          </a:p>
          <a:p>
            <a:pPr marL="0" marR="0" lvl="0" indent="0" algn="ctr" rtl="0">
              <a:spcBef>
                <a:spcPts val="0"/>
              </a:spcBef>
              <a:spcAft>
                <a:spcPts val="0"/>
              </a:spcAft>
              <a:buNone/>
            </a:pPr>
            <a:r>
              <a:rPr lang="es-MX" sz="1800" b="1">
                <a:solidFill>
                  <a:srgbClr val="0070C0"/>
                </a:solidFill>
                <a:latin typeface="Calibri"/>
                <a:ea typeface="Calibri"/>
                <a:cs typeface="Calibri"/>
                <a:sym typeface="Calibri"/>
              </a:rPr>
              <a:t>Presa El Rejón</a:t>
            </a:r>
            <a:endParaRPr sz="1800" b="1">
              <a:solidFill>
                <a:srgbClr val="0070C0"/>
              </a:solidFill>
              <a:latin typeface="Calibri"/>
              <a:ea typeface="Calibri"/>
              <a:cs typeface="Calibri"/>
              <a:sym typeface="Calibri"/>
            </a:endParaRPr>
          </a:p>
        </p:txBody>
      </p:sp>
      <p:sp>
        <p:nvSpPr>
          <p:cNvPr id="112" name="Google Shape;112;p6"/>
          <p:cNvSpPr txBox="1"/>
          <p:nvPr/>
        </p:nvSpPr>
        <p:spPr>
          <a:xfrm>
            <a:off x="10112188" y="4152284"/>
            <a:ext cx="212405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rgbClr val="0070C0"/>
                </a:solidFill>
                <a:latin typeface="Calibri"/>
                <a:ea typeface="Calibri"/>
                <a:cs typeface="Calibri"/>
                <a:sym typeface="Calibri"/>
              </a:rPr>
              <a:t>Cd. Juárez </a:t>
            </a:r>
            <a:endParaRPr/>
          </a:p>
          <a:p>
            <a:pPr marL="0" marR="0" lvl="0" indent="0" algn="ctr" rtl="0">
              <a:spcBef>
                <a:spcPts val="0"/>
              </a:spcBef>
              <a:spcAft>
                <a:spcPts val="0"/>
              </a:spcAft>
              <a:buNone/>
            </a:pPr>
            <a:r>
              <a:rPr lang="es-MX" sz="1800" b="1">
                <a:solidFill>
                  <a:srgbClr val="0070C0"/>
                </a:solidFill>
                <a:latin typeface="Calibri"/>
                <a:ea typeface="Calibri"/>
                <a:cs typeface="Calibri"/>
                <a:sym typeface="Calibri"/>
              </a:rPr>
              <a:t>20 de mayo de 2019</a:t>
            </a:r>
            <a:endParaRPr/>
          </a:p>
          <a:p>
            <a:pPr marL="0" marR="0" lvl="0" indent="0" algn="ctr" rtl="0">
              <a:spcBef>
                <a:spcPts val="0"/>
              </a:spcBef>
              <a:spcAft>
                <a:spcPts val="0"/>
              </a:spcAft>
              <a:buNone/>
            </a:pPr>
            <a:r>
              <a:rPr lang="es-MX" sz="1800" b="1">
                <a:solidFill>
                  <a:srgbClr val="0070C0"/>
                </a:solidFill>
                <a:latin typeface="Calibri"/>
                <a:ea typeface="Calibri"/>
                <a:cs typeface="Calibri"/>
                <a:sym typeface="Calibri"/>
              </a:rPr>
              <a:t>Museo La Rodadora</a:t>
            </a:r>
            <a:endParaRPr sz="1800" b="1">
              <a:solidFill>
                <a:srgbClr val="0070C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7" descr="Logo Consejo SITIMTA1"/>
          <p:cNvPicPr preferRelativeResize="0"/>
          <p:nvPr/>
        </p:nvPicPr>
        <p:blipFill rotWithShape="1">
          <a:blip r:embed="rId3">
            <a:alphaModFix/>
          </a:blip>
          <a:srcRect/>
          <a:stretch/>
        </p:blipFill>
        <p:spPr>
          <a:xfrm>
            <a:off x="10112188" y="467749"/>
            <a:ext cx="1138518" cy="948765"/>
          </a:xfrm>
          <a:prstGeom prst="rect">
            <a:avLst/>
          </a:prstGeom>
          <a:noFill/>
          <a:ln>
            <a:noFill/>
          </a:ln>
        </p:spPr>
      </p:pic>
      <p:pic>
        <p:nvPicPr>
          <p:cNvPr id="118" name="Google Shape;118;p7"/>
          <p:cNvPicPr preferRelativeResize="0"/>
          <p:nvPr/>
        </p:nvPicPr>
        <p:blipFill rotWithShape="1">
          <a:blip r:embed="rId4">
            <a:alphaModFix/>
          </a:blip>
          <a:srcRect/>
          <a:stretch/>
        </p:blipFill>
        <p:spPr>
          <a:xfrm>
            <a:off x="1008530" y="490206"/>
            <a:ext cx="1573305" cy="926308"/>
          </a:xfrm>
          <a:prstGeom prst="rect">
            <a:avLst/>
          </a:prstGeom>
          <a:noFill/>
          <a:ln>
            <a:noFill/>
          </a:ln>
        </p:spPr>
      </p:pic>
      <p:pic>
        <p:nvPicPr>
          <p:cNvPr id="119" name="Google Shape;119;p7" descr="C:\Respaldo Rafa\Disco D\Respaldo 09012015\Personal\TRÁMITES IMTA\SITIMTA\Organigrama\Consejo CyT\2019\Congreso de CyT\Logos\3ercongreso-02.png"/>
          <p:cNvPicPr preferRelativeResize="0"/>
          <p:nvPr/>
        </p:nvPicPr>
        <p:blipFill rotWithShape="1">
          <a:blip r:embed="rId5">
            <a:alphaModFix/>
          </a:blip>
          <a:srcRect/>
          <a:stretch/>
        </p:blipFill>
        <p:spPr>
          <a:xfrm>
            <a:off x="5061974" y="467749"/>
            <a:ext cx="2105308" cy="903850"/>
          </a:xfrm>
          <a:prstGeom prst="rect">
            <a:avLst/>
          </a:prstGeom>
          <a:noFill/>
          <a:ln>
            <a:noFill/>
          </a:ln>
        </p:spPr>
      </p:pic>
      <p:sp>
        <p:nvSpPr>
          <p:cNvPr id="120" name="Google Shape;120;p7"/>
          <p:cNvSpPr/>
          <p:nvPr/>
        </p:nvSpPr>
        <p:spPr>
          <a:xfrm>
            <a:off x="322714" y="1348738"/>
            <a:ext cx="846757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a:solidFill>
                  <a:schemeClr val="dk1"/>
                </a:solidFill>
                <a:latin typeface="Calibri"/>
                <a:ea typeface="Calibri"/>
                <a:cs typeface="Calibri"/>
                <a:sym typeface="Calibri"/>
              </a:rPr>
              <a:t>Propuestas de solución:  </a:t>
            </a:r>
            <a:r>
              <a:rPr lang="es-MX" sz="1800" b="1">
                <a:solidFill>
                  <a:srgbClr val="0070C0"/>
                </a:solidFill>
                <a:latin typeface="Calibri"/>
                <a:ea typeface="Calibri"/>
                <a:cs typeface="Calibri"/>
                <a:sym typeface="Calibri"/>
              </a:rPr>
              <a:t>servicios de agua potable, alcantarillado y saneamiento</a:t>
            </a:r>
            <a:endParaRPr sz="1800">
              <a:solidFill>
                <a:srgbClr val="0070C0"/>
              </a:solidFill>
              <a:latin typeface="Calibri"/>
              <a:ea typeface="Calibri"/>
              <a:cs typeface="Calibri"/>
              <a:sym typeface="Calibri"/>
            </a:endParaRPr>
          </a:p>
        </p:txBody>
      </p:sp>
      <p:sp>
        <p:nvSpPr>
          <p:cNvPr id="121" name="Google Shape;121;p7"/>
          <p:cNvSpPr/>
          <p:nvPr/>
        </p:nvSpPr>
        <p:spPr>
          <a:xfrm>
            <a:off x="185108" y="1833410"/>
            <a:ext cx="6096000" cy="4508927"/>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800"/>
              <a:buFont typeface="Arial"/>
              <a:buChar char="•"/>
            </a:pPr>
            <a:r>
              <a:rPr lang="es-MX" sz="1800" b="1">
                <a:solidFill>
                  <a:schemeClr val="dk1"/>
                </a:solidFill>
                <a:latin typeface="Calibri"/>
                <a:ea typeface="Calibri"/>
                <a:cs typeface="Calibri"/>
                <a:sym typeface="Calibri"/>
              </a:rPr>
              <a:t>Estudios y proyectos</a:t>
            </a:r>
            <a:r>
              <a:rPr lang="es-MX" sz="1800">
                <a:solidFill>
                  <a:schemeClr val="dk1"/>
                </a:solidFill>
                <a:latin typeface="Calibri"/>
                <a:ea typeface="Calibri"/>
                <a:cs typeface="Calibri"/>
                <a:sym typeface="Calibri"/>
              </a:rPr>
              <a:t>: énfasis en operación de redes, intercambio de fuentes, costo de producción de ART, control de escurrimientos, catastros, control de presiones, tanques, eficiencia energética, fuentes alternas de energía, PTAR para reúso. </a:t>
            </a:r>
            <a:r>
              <a:rPr lang="es-MX" sz="1800" b="1">
                <a:solidFill>
                  <a:schemeClr val="dk1"/>
                </a:solidFill>
                <a:latin typeface="Calibri"/>
                <a:ea typeface="Calibri"/>
                <a:cs typeface="Calibri"/>
                <a:sym typeface="Calibri"/>
              </a:rPr>
              <a:t>PLANEACIÓN REVISADA AL 2021 Y DESPUÉS CADA 10 AÑOS</a:t>
            </a:r>
            <a:endParaRPr/>
          </a:p>
          <a:p>
            <a:pPr marL="285750" marR="0" lvl="0" indent="-285750" algn="just" rtl="0">
              <a:spcBef>
                <a:spcPts val="0"/>
              </a:spcBef>
              <a:spcAft>
                <a:spcPts val="0"/>
              </a:spcAft>
              <a:buClr>
                <a:schemeClr val="dk1"/>
              </a:buClr>
              <a:buSzPts val="1800"/>
              <a:buFont typeface="Arial"/>
              <a:buChar char="•"/>
            </a:pPr>
            <a:r>
              <a:rPr lang="es-MX" sz="1800" b="1">
                <a:solidFill>
                  <a:schemeClr val="dk1"/>
                </a:solidFill>
                <a:latin typeface="Calibri"/>
                <a:ea typeface="Calibri"/>
                <a:cs typeface="Calibri"/>
                <a:sym typeface="Calibri"/>
              </a:rPr>
              <a:t>Ampliación de cobertura</a:t>
            </a:r>
            <a:r>
              <a:rPr lang="es-MX" sz="1800">
                <a:solidFill>
                  <a:schemeClr val="dk1"/>
                </a:solidFill>
                <a:latin typeface="Calibri"/>
                <a:ea typeface="Calibri"/>
                <a:cs typeface="Calibri"/>
                <a:sym typeface="Calibri"/>
              </a:rPr>
              <a:t>: nuevas fuentes, potabilización, conducción, tanques, distribución, drenaje sanitario, PTAR.</a:t>
            </a:r>
            <a:endParaRPr/>
          </a:p>
          <a:p>
            <a:pPr marL="285750" marR="0" lvl="0" indent="-285750" algn="l" rtl="0">
              <a:spcBef>
                <a:spcPts val="0"/>
              </a:spcBef>
              <a:spcAft>
                <a:spcPts val="0"/>
              </a:spcAft>
              <a:buClr>
                <a:schemeClr val="dk1"/>
              </a:buClr>
              <a:buSzPts val="1800"/>
              <a:buFont typeface="Arial"/>
              <a:buChar char="•"/>
            </a:pPr>
            <a:r>
              <a:rPr lang="es-MX" sz="1800" b="1">
                <a:solidFill>
                  <a:schemeClr val="dk1"/>
                </a:solidFill>
                <a:latin typeface="Calibri"/>
                <a:ea typeface="Calibri"/>
                <a:cs typeface="Calibri"/>
                <a:sym typeface="Calibri"/>
              </a:rPr>
              <a:t>Mantenimiento de cobertura</a:t>
            </a:r>
            <a:r>
              <a:rPr lang="es-MX" sz="1800">
                <a:solidFill>
                  <a:schemeClr val="dk1"/>
                </a:solidFill>
                <a:latin typeface="Calibri"/>
                <a:ea typeface="Calibri"/>
                <a:cs typeface="Calibri"/>
                <a:sym typeface="Calibri"/>
              </a:rPr>
              <a:t>: rehabilitación y conservación de la infraestructura, control de fugas</a:t>
            </a:r>
            <a:endParaRPr/>
          </a:p>
          <a:p>
            <a:pPr marL="285750" marR="0" lvl="0" indent="-285750" algn="just" rtl="0">
              <a:spcBef>
                <a:spcPts val="0"/>
              </a:spcBef>
              <a:spcAft>
                <a:spcPts val="0"/>
              </a:spcAft>
              <a:buClr>
                <a:schemeClr val="dk1"/>
              </a:buClr>
              <a:buSzPts val="1800"/>
              <a:buFont typeface="Arial"/>
              <a:buChar char="•"/>
            </a:pPr>
            <a:r>
              <a:rPr lang="es-MX" sz="1800" b="1">
                <a:solidFill>
                  <a:schemeClr val="dk1"/>
                </a:solidFill>
                <a:latin typeface="Calibri"/>
                <a:ea typeface="Calibri"/>
                <a:cs typeface="Calibri"/>
                <a:sym typeface="Calibri"/>
              </a:rPr>
              <a:t>Control de consumos energéticos</a:t>
            </a:r>
            <a:r>
              <a:rPr lang="es-MX" sz="1800">
                <a:solidFill>
                  <a:schemeClr val="dk1"/>
                </a:solidFill>
                <a:latin typeface="Calibri"/>
                <a:ea typeface="Calibri"/>
                <a:cs typeface="Calibri"/>
                <a:sym typeface="Calibri"/>
              </a:rPr>
              <a:t>: monitoreo de eficiencia energética (incluye nivel estático), seguimiento de acciones de mantenimiento preventivo.</a:t>
            </a:r>
            <a:endParaRPr/>
          </a:p>
          <a:p>
            <a:pPr marL="285750" marR="0" lvl="0" indent="-285750" algn="just" rtl="0">
              <a:spcBef>
                <a:spcPts val="0"/>
              </a:spcBef>
              <a:spcAft>
                <a:spcPts val="0"/>
              </a:spcAft>
              <a:buClr>
                <a:schemeClr val="dk1"/>
              </a:buClr>
              <a:buSzPts val="1800"/>
              <a:buFont typeface="Arial"/>
              <a:buChar char="•"/>
            </a:pPr>
            <a:r>
              <a:rPr lang="es-MX" sz="1800">
                <a:solidFill>
                  <a:schemeClr val="dk1"/>
                </a:solidFill>
                <a:latin typeface="Calibri"/>
                <a:ea typeface="Calibri"/>
                <a:cs typeface="Calibri"/>
                <a:sym typeface="Calibri"/>
              </a:rPr>
              <a:t> </a:t>
            </a:r>
            <a:r>
              <a:rPr lang="es-MX" sz="1800" b="1">
                <a:solidFill>
                  <a:schemeClr val="dk1"/>
                </a:solidFill>
                <a:latin typeface="Calibri"/>
                <a:ea typeface="Calibri"/>
                <a:cs typeface="Calibri"/>
                <a:sym typeface="Calibri"/>
              </a:rPr>
              <a:t>Calidad del agua</a:t>
            </a:r>
            <a:r>
              <a:rPr lang="es-MX" sz="1800">
                <a:solidFill>
                  <a:schemeClr val="dk1"/>
                </a:solidFill>
                <a:latin typeface="Calibri"/>
                <a:ea typeface="Calibri"/>
                <a:cs typeface="Calibri"/>
                <a:sym typeface="Calibri"/>
              </a:rPr>
              <a:t>: laboratorios acreditados para el monitoreo de contaminantes orgánicos y de metales pesados. </a:t>
            </a:r>
            <a:endParaRPr/>
          </a:p>
        </p:txBody>
      </p:sp>
      <p:pic>
        <p:nvPicPr>
          <p:cNvPr id="122" name="Google Shape;122;p7"/>
          <p:cNvPicPr preferRelativeResize="0"/>
          <p:nvPr/>
        </p:nvPicPr>
        <p:blipFill rotWithShape="1">
          <a:blip r:embed="rId6">
            <a:alphaModFix/>
          </a:blip>
          <a:srcRect/>
          <a:stretch/>
        </p:blipFill>
        <p:spPr>
          <a:xfrm>
            <a:off x="6860640" y="4972731"/>
            <a:ext cx="2656310" cy="1638520"/>
          </a:xfrm>
          <a:prstGeom prst="rect">
            <a:avLst/>
          </a:prstGeom>
          <a:noFill/>
          <a:ln>
            <a:noFill/>
          </a:ln>
        </p:spPr>
      </p:pic>
      <p:sp>
        <p:nvSpPr>
          <p:cNvPr id="123" name="Google Shape;123;p7"/>
          <p:cNvSpPr/>
          <p:nvPr/>
        </p:nvSpPr>
        <p:spPr>
          <a:xfrm>
            <a:off x="6435103" y="1833410"/>
            <a:ext cx="5639855" cy="313932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s-MX" sz="1800" b="1">
                <a:solidFill>
                  <a:schemeClr val="dk1"/>
                </a:solidFill>
                <a:latin typeface="Calibri"/>
                <a:ea typeface="Calibri"/>
                <a:cs typeface="Calibri"/>
                <a:sym typeface="Calibri"/>
              </a:rPr>
              <a:t>Medición</a:t>
            </a:r>
            <a:r>
              <a:rPr lang="es-MX" sz="1800">
                <a:solidFill>
                  <a:schemeClr val="dk1"/>
                </a:solidFill>
                <a:latin typeface="Calibri"/>
                <a:ea typeface="Calibri"/>
                <a:cs typeface="Calibri"/>
                <a:sym typeface="Calibri"/>
              </a:rPr>
              <a:t>: aprovechamiento de aguas nacionales en JMAS y JRAS, operación de infraestructura (gasto y presión); se considera la ejecución de un programa de control operacional</a:t>
            </a:r>
            <a:endParaRPr/>
          </a:p>
          <a:p>
            <a:pPr marL="285750" marR="0" lvl="0" indent="-285750" algn="l" rtl="0">
              <a:spcBef>
                <a:spcPts val="0"/>
              </a:spcBef>
              <a:spcAft>
                <a:spcPts val="0"/>
              </a:spcAft>
              <a:buClr>
                <a:schemeClr val="dk1"/>
              </a:buClr>
              <a:buSzPts val="1800"/>
              <a:buFont typeface="Arial"/>
              <a:buChar char="•"/>
            </a:pPr>
            <a:r>
              <a:rPr lang="es-MX" sz="1800" b="1">
                <a:solidFill>
                  <a:schemeClr val="dk1"/>
                </a:solidFill>
                <a:latin typeface="Calibri"/>
                <a:ea typeface="Calibri"/>
                <a:cs typeface="Calibri"/>
                <a:sym typeface="Calibri"/>
              </a:rPr>
              <a:t>Drenaje pluvial</a:t>
            </a:r>
            <a:r>
              <a:rPr lang="es-MX" sz="1800">
                <a:solidFill>
                  <a:schemeClr val="dk1"/>
                </a:solidFill>
                <a:latin typeface="Calibri"/>
                <a:ea typeface="Calibri"/>
                <a:cs typeface="Calibri"/>
                <a:sym typeface="Calibri"/>
              </a:rPr>
              <a:t>:</a:t>
            </a:r>
            <a:r>
              <a:rPr lang="es-MX" sz="1800">
                <a:solidFill>
                  <a:srgbClr val="000000"/>
                </a:solidFill>
                <a:latin typeface="Calibri"/>
                <a:ea typeface="Calibri"/>
                <a:cs typeface="Calibri"/>
                <a:sym typeface="Calibri"/>
              </a:rPr>
              <a:t> construcción con base en proyectos ejecutivos.</a:t>
            </a:r>
            <a:endParaRPr/>
          </a:p>
          <a:p>
            <a:pPr marL="285750" marR="0" lvl="0" indent="-285750" algn="just" rtl="0">
              <a:spcBef>
                <a:spcPts val="0"/>
              </a:spcBef>
              <a:spcAft>
                <a:spcPts val="0"/>
              </a:spcAft>
              <a:buClr>
                <a:schemeClr val="dk1"/>
              </a:buClr>
              <a:buSzPts val="1800"/>
              <a:buFont typeface="Arial"/>
              <a:buChar char="•"/>
            </a:pPr>
            <a:r>
              <a:rPr lang="es-MX" sz="1800" b="1">
                <a:solidFill>
                  <a:schemeClr val="dk1"/>
                </a:solidFill>
                <a:latin typeface="Calibri"/>
                <a:ea typeface="Calibri"/>
                <a:cs typeface="Calibri"/>
                <a:sym typeface="Calibri"/>
              </a:rPr>
              <a:t>Saneamiento</a:t>
            </a:r>
            <a:r>
              <a:rPr lang="es-MX" sz="1800">
                <a:solidFill>
                  <a:schemeClr val="dk1"/>
                </a:solidFill>
                <a:latin typeface="Calibri"/>
                <a:ea typeface="Calibri"/>
                <a:cs typeface="Calibri"/>
                <a:sym typeface="Calibri"/>
              </a:rPr>
              <a:t>:</a:t>
            </a:r>
            <a:r>
              <a:rPr lang="es-MX" sz="1800">
                <a:solidFill>
                  <a:srgbClr val="000000"/>
                </a:solidFill>
                <a:latin typeface="Calibri"/>
                <a:ea typeface="Calibri"/>
                <a:cs typeface="Calibri"/>
                <a:sym typeface="Calibri"/>
              </a:rPr>
              <a:t> Incrementar capacidades con base en planeación y proyectos para atender necesidades; monitoreo de efluentes.</a:t>
            </a:r>
            <a:endParaRPr/>
          </a:p>
          <a:p>
            <a:pPr marL="285750" marR="0" lvl="0" indent="-285750" algn="just" rtl="0">
              <a:spcBef>
                <a:spcPts val="0"/>
              </a:spcBef>
              <a:spcAft>
                <a:spcPts val="0"/>
              </a:spcAft>
              <a:buClr>
                <a:schemeClr val="dk1"/>
              </a:buClr>
              <a:buSzPts val="1800"/>
              <a:buFont typeface="Arial"/>
              <a:buChar char="•"/>
            </a:pPr>
            <a:r>
              <a:rPr lang="es-MX" sz="1800" b="1">
                <a:solidFill>
                  <a:schemeClr val="dk1"/>
                </a:solidFill>
                <a:latin typeface="Calibri"/>
                <a:ea typeface="Calibri"/>
                <a:cs typeface="Calibri"/>
                <a:sym typeface="Calibri"/>
              </a:rPr>
              <a:t>Fortalecimiento de JMAS-JRAS</a:t>
            </a:r>
            <a:r>
              <a:rPr lang="es-MX" sz="1800">
                <a:solidFill>
                  <a:srgbClr val="000000"/>
                </a:solidFill>
                <a:latin typeface="Calibri"/>
                <a:ea typeface="Calibri"/>
                <a:cs typeface="Calibri"/>
                <a:sym typeface="Calibri"/>
              </a:rPr>
              <a:t>: capacitación, reducción de carteras vencidas.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8" descr="Logo Consejo SITIMTA1"/>
          <p:cNvPicPr preferRelativeResize="0"/>
          <p:nvPr/>
        </p:nvPicPr>
        <p:blipFill rotWithShape="1">
          <a:blip r:embed="rId3">
            <a:alphaModFix/>
          </a:blip>
          <a:srcRect/>
          <a:stretch/>
        </p:blipFill>
        <p:spPr>
          <a:xfrm>
            <a:off x="10112188" y="467749"/>
            <a:ext cx="1138518" cy="948765"/>
          </a:xfrm>
          <a:prstGeom prst="rect">
            <a:avLst/>
          </a:prstGeom>
          <a:noFill/>
          <a:ln>
            <a:noFill/>
          </a:ln>
        </p:spPr>
      </p:pic>
      <p:pic>
        <p:nvPicPr>
          <p:cNvPr id="129" name="Google Shape;129;p8"/>
          <p:cNvPicPr preferRelativeResize="0"/>
          <p:nvPr/>
        </p:nvPicPr>
        <p:blipFill rotWithShape="1">
          <a:blip r:embed="rId4">
            <a:alphaModFix/>
          </a:blip>
          <a:srcRect/>
          <a:stretch/>
        </p:blipFill>
        <p:spPr>
          <a:xfrm>
            <a:off x="1008530" y="490206"/>
            <a:ext cx="1573305" cy="926308"/>
          </a:xfrm>
          <a:prstGeom prst="rect">
            <a:avLst/>
          </a:prstGeom>
          <a:noFill/>
          <a:ln>
            <a:noFill/>
          </a:ln>
        </p:spPr>
      </p:pic>
      <p:pic>
        <p:nvPicPr>
          <p:cNvPr id="130" name="Google Shape;130;p8" descr="C:\Respaldo Rafa\Disco D\Respaldo 09012015\Personal\TRÁMITES IMTA\SITIMTA\Organigrama\Consejo CyT\2019\Congreso de CyT\Logos\3ercongreso-02.png"/>
          <p:cNvPicPr preferRelativeResize="0"/>
          <p:nvPr/>
        </p:nvPicPr>
        <p:blipFill rotWithShape="1">
          <a:blip r:embed="rId5">
            <a:alphaModFix/>
          </a:blip>
          <a:srcRect/>
          <a:stretch/>
        </p:blipFill>
        <p:spPr>
          <a:xfrm>
            <a:off x="5061974" y="467749"/>
            <a:ext cx="2105308" cy="903850"/>
          </a:xfrm>
          <a:prstGeom prst="rect">
            <a:avLst/>
          </a:prstGeom>
          <a:noFill/>
          <a:ln>
            <a:noFill/>
          </a:ln>
        </p:spPr>
      </p:pic>
      <p:sp>
        <p:nvSpPr>
          <p:cNvPr id="131" name="Google Shape;131;p8"/>
          <p:cNvSpPr/>
          <p:nvPr/>
        </p:nvSpPr>
        <p:spPr>
          <a:xfrm>
            <a:off x="1870261" y="1327392"/>
            <a:ext cx="881118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rgbClr val="0070C0"/>
                </a:solidFill>
                <a:latin typeface="Calibri"/>
                <a:ea typeface="Calibri"/>
                <a:cs typeface="Calibri"/>
                <a:sym typeface="Calibri"/>
              </a:rPr>
              <a:t>Sistema de gestión para el control de pozos en siete acuíferos sobreexplotados</a:t>
            </a:r>
            <a:endParaRPr sz="1800" b="1">
              <a:solidFill>
                <a:srgbClr val="0070C0"/>
              </a:solidFill>
              <a:latin typeface="Calibri"/>
              <a:ea typeface="Calibri"/>
              <a:cs typeface="Calibri"/>
              <a:sym typeface="Calibri"/>
            </a:endParaRPr>
          </a:p>
        </p:txBody>
      </p:sp>
      <p:sp>
        <p:nvSpPr>
          <p:cNvPr id="132" name="Google Shape;132;p8"/>
          <p:cNvSpPr txBox="1"/>
          <p:nvPr/>
        </p:nvSpPr>
        <p:spPr>
          <a:xfrm>
            <a:off x="-3690" y="1637349"/>
            <a:ext cx="16097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a:solidFill>
                  <a:schemeClr val="dk1"/>
                </a:solidFill>
                <a:latin typeface="Calibri"/>
                <a:ea typeface="Calibri"/>
                <a:cs typeface="Calibri"/>
                <a:sym typeface="Calibri"/>
              </a:rPr>
              <a:t>Objetivo</a:t>
            </a:r>
            <a:endParaRPr/>
          </a:p>
        </p:txBody>
      </p:sp>
      <p:sp>
        <p:nvSpPr>
          <p:cNvPr id="133" name="Google Shape;133;p8"/>
          <p:cNvSpPr txBox="1"/>
          <p:nvPr/>
        </p:nvSpPr>
        <p:spPr>
          <a:xfrm>
            <a:off x="916788" y="1708902"/>
            <a:ext cx="9231026" cy="6155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700">
                <a:solidFill>
                  <a:schemeClr val="dk1"/>
                </a:solidFill>
                <a:latin typeface="Calibri"/>
                <a:ea typeface="Calibri"/>
                <a:cs typeface="Calibri"/>
                <a:sym typeface="Calibri"/>
              </a:rPr>
              <a:t>Construir un sistema de gestión para el control de pozos en los acuíferos del estado de Chihuahua </a:t>
            </a:r>
            <a:endParaRPr sz="1700">
              <a:solidFill>
                <a:schemeClr val="dk1"/>
              </a:solidFill>
              <a:latin typeface="Calibri"/>
              <a:ea typeface="Calibri"/>
              <a:cs typeface="Calibri"/>
              <a:sym typeface="Calibri"/>
            </a:endParaRPr>
          </a:p>
          <a:p>
            <a:pPr marL="0" marR="0" lvl="0" indent="0" algn="ctr" rtl="0">
              <a:spcBef>
                <a:spcPts val="0"/>
              </a:spcBef>
              <a:spcAft>
                <a:spcPts val="0"/>
              </a:spcAft>
              <a:buNone/>
            </a:pPr>
            <a:r>
              <a:rPr lang="es-MX" sz="1700">
                <a:solidFill>
                  <a:schemeClr val="dk1"/>
                </a:solidFill>
                <a:latin typeface="Calibri"/>
                <a:ea typeface="Calibri"/>
                <a:cs typeface="Calibri"/>
                <a:sym typeface="Calibri"/>
              </a:rPr>
              <a:t>que apoye su estabilización</a:t>
            </a:r>
            <a:endParaRPr sz="1700">
              <a:solidFill>
                <a:schemeClr val="dk1"/>
              </a:solidFill>
              <a:latin typeface="Montserrat"/>
              <a:ea typeface="Montserrat"/>
              <a:cs typeface="Montserrat"/>
              <a:sym typeface="Montserrat"/>
            </a:endParaRPr>
          </a:p>
        </p:txBody>
      </p:sp>
      <p:sp>
        <p:nvSpPr>
          <p:cNvPr id="134" name="Google Shape;134;p8"/>
          <p:cNvSpPr txBox="1"/>
          <p:nvPr/>
        </p:nvSpPr>
        <p:spPr>
          <a:xfrm>
            <a:off x="190004" y="2580007"/>
            <a:ext cx="6541721" cy="40318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600" b="1">
                <a:solidFill>
                  <a:schemeClr val="dk1"/>
                </a:solidFill>
                <a:latin typeface="Calibri"/>
                <a:ea typeface="Calibri"/>
                <a:cs typeface="Calibri"/>
                <a:sym typeface="Calibri"/>
              </a:rPr>
              <a:t>Fase 1. Construir una poligonal de la superficie agrícola.</a:t>
            </a:r>
            <a:endParaRPr sz="1600">
              <a:solidFill>
                <a:schemeClr val="dk1"/>
              </a:solidFill>
              <a:latin typeface="Calibri"/>
              <a:ea typeface="Calibri"/>
              <a:cs typeface="Calibri"/>
              <a:sym typeface="Calibri"/>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s-MX" sz="1600" b="1">
                <a:solidFill>
                  <a:schemeClr val="dk1"/>
                </a:solidFill>
                <a:latin typeface="Calibri"/>
                <a:ea typeface="Calibri"/>
                <a:cs typeface="Calibri"/>
                <a:sym typeface="Calibri"/>
              </a:rPr>
              <a:t>Fase 2. Derechos de agua (REPDA y VEALA Conagua</a:t>
            </a:r>
            <a:r>
              <a:rPr lang="es-MX" sz="1600">
                <a:solidFill>
                  <a:schemeClr val="dk1"/>
                </a:solidFill>
                <a:latin typeface="Calibri"/>
                <a:ea typeface="Calibri"/>
                <a:cs typeface="Calibri"/>
                <a:sym typeface="Calibri"/>
              </a:rPr>
              <a:t>), verificación de los registros y detección de anomalías. </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s-MX" sz="1600" b="1">
                <a:solidFill>
                  <a:schemeClr val="dk1"/>
                </a:solidFill>
                <a:latin typeface="Calibri"/>
                <a:ea typeface="Calibri"/>
                <a:cs typeface="Calibri"/>
                <a:sym typeface="Calibri"/>
              </a:rPr>
              <a:t>Fase 3. Pozos con suministro eléctrico (CFE), </a:t>
            </a:r>
            <a:r>
              <a:rPr lang="es-MX" sz="1600">
                <a:solidFill>
                  <a:schemeClr val="dk1"/>
                </a:solidFill>
                <a:latin typeface="Calibri"/>
                <a:ea typeface="Calibri"/>
                <a:cs typeface="Calibri"/>
                <a:sym typeface="Calibri"/>
              </a:rPr>
              <a:t>correlacionar la información de las concesiones y registros VEALA en el REPDA con la información de CFE.</a:t>
            </a:r>
            <a:endParaRPr/>
          </a:p>
          <a:p>
            <a:pPr marL="0" marR="0" lvl="0" indent="0" algn="l" rtl="0">
              <a:spcBef>
                <a:spcPts val="0"/>
              </a:spcBef>
              <a:spcAft>
                <a:spcPts val="0"/>
              </a:spcAft>
              <a:buNone/>
            </a:pPr>
            <a:endParaRPr sz="1600" b="1">
              <a:solidFill>
                <a:schemeClr val="dk1"/>
              </a:solidFill>
              <a:latin typeface="Calibri"/>
              <a:ea typeface="Calibri"/>
              <a:cs typeface="Calibri"/>
              <a:sym typeface="Calibri"/>
            </a:endParaRPr>
          </a:p>
          <a:p>
            <a:pPr marL="0" marR="0" lvl="0" indent="0" algn="l" rtl="0">
              <a:spcBef>
                <a:spcPts val="0"/>
              </a:spcBef>
              <a:spcAft>
                <a:spcPts val="0"/>
              </a:spcAft>
              <a:buNone/>
            </a:pPr>
            <a:r>
              <a:rPr lang="es-MX" sz="1600" b="1">
                <a:solidFill>
                  <a:schemeClr val="dk1"/>
                </a:solidFill>
                <a:latin typeface="Calibri"/>
                <a:ea typeface="Calibri"/>
                <a:cs typeface="Calibri"/>
                <a:sym typeface="Calibri"/>
              </a:rPr>
              <a:t>Fase 4. Información complementaria, </a:t>
            </a:r>
            <a:r>
              <a:rPr lang="es-MX" sz="1600">
                <a:solidFill>
                  <a:schemeClr val="dk1"/>
                </a:solidFill>
                <a:latin typeface="Calibri"/>
                <a:ea typeface="Calibri"/>
                <a:cs typeface="Calibri"/>
                <a:sym typeface="Calibri"/>
              </a:rPr>
              <a:t>Incorporación al SIG de los apoyos al campo: SADER, SDR, CFE (tarifas especiales) y Conagua.</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s-MX" sz="1600" b="1">
                <a:solidFill>
                  <a:schemeClr val="dk1"/>
                </a:solidFill>
                <a:latin typeface="Calibri"/>
                <a:ea typeface="Calibri"/>
                <a:cs typeface="Calibri"/>
                <a:sym typeface="Calibri"/>
              </a:rPr>
              <a:t>Fase 5. Vinculación de las áreas sembradas y los volúmenes concesionados y VEALA</a:t>
            </a: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s-MX" sz="1600">
                <a:solidFill>
                  <a:schemeClr val="dk1"/>
                </a:solidFill>
                <a:latin typeface="Calibri"/>
                <a:ea typeface="Calibri"/>
                <a:cs typeface="Calibri"/>
                <a:sym typeface="Calibri"/>
              </a:rPr>
              <a:t>Detectar las áreas agrícolas sembradas sin derechos de agua. </a:t>
            </a: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s-MX" sz="1600">
                <a:solidFill>
                  <a:schemeClr val="dk1"/>
                </a:solidFill>
                <a:latin typeface="Calibri"/>
                <a:ea typeface="Calibri"/>
                <a:cs typeface="Calibri"/>
                <a:sym typeface="Calibri"/>
              </a:rPr>
              <a:t>Ubicar los registros de VEALA sin obras para riego agrícola y pozos clandestinos.</a:t>
            </a:r>
            <a:endParaRPr sz="1600">
              <a:solidFill>
                <a:schemeClr val="dk1"/>
              </a:solidFill>
              <a:latin typeface="Calibri"/>
              <a:ea typeface="Calibri"/>
              <a:cs typeface="Calibri"/>
              <a:sym typeface="Calibri"/>
            </a:endParaRPr>
          </a:p>
        </p:txBody>
      </p:sp>
      <p:sp>
        <p:nvSpPr>
          <p:cNvPr id="135" name="Google Shape;135;p8"/>
          <p:cNvSpPr txBox="1"/>
          <p:nvPr/>
        </p:nvSpPr>
        <p:spPr>
          <a:xfrm>
            <a:off x="50975" y="2210675"/>
            <a:ext cx="16097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a:solidFill>
                  <a:schemeClr val="dk1"/>
                </a:solidFill>
                <a:latin typeface="Calibri"/>
                <a:ea typeface="Calibri"/>
                <a:cs typeface="Calibri"/>
                <a:sym typeface="Calibri"/>
              </a:rPr>
              <a:t>Alcance</a:t>
            </a:r>
            <a:endParaRPr/>
          </a:p>
        </p:txBody>
      </p:sp>
      <p:pic>
        <p:nvPicPr>
          <p:cNvPr id="136" name="Google Shape;136;p8"/>
          <p:cNvPicPr preferRelativeResize="0"/>
          <p:nvPr/>
        </p:nvPicPr>
        <p:blipFill rotWithShape="1">
          <a:blip r:embed="rId6">
            <a:alphaModFix/>
          </a:blip>
          <a:srcRect t="13817"/>
          <a:stretch/>
        </p:blipFill>
        <p:spPr>
          <a:xfrm>
            <a:off x="6897559" y="2186925"/>
            <a:ext cx="2258316" cy="1702973"/>
          </a:xfrm>
          <a:prstGeom prst="rect">
            <a:avLst/>
          </a:prstGeom>
          <a:noFill/>
          <a:ln>
            <a:noFill/>
          </a:ln>
        </p:spPr>
      </p:pic>
      <p:pic>
        <p:nvPicPr>
          <p:cNvPr id="137" name="Google Shape;137;p8"/>
          <p:cNvPicPr preferRelativeResize="0"/>
          <p:nvPr/>
        </p:nvPicPr>
        <p:blipFill rotWithShape="1">
          <a:blip r:embed="rId7">
            <a:alphaModFix/>
          </a:blip>
          <a:srcRect t="15070"/>
          <a:stretch/>
        </p:blipFill>
        <p:spPr>
          <a:xfrm>
            <a:off x="9543389" y="2151521"/>
            <a:ext cx="2062359" cy="1738377"/>
          </a:xfrm>
          <a:prstGeom prst="rect">
            <a:avLst/>
          </a:prstGeom>
          <a:noFill/>
          <a:ln>
            <a:noFill/>
          </a:ln>
        </p:spPr>
      </p:pic>
      <p:pic>
        <p:nvPicPr>
          <p:cNvPr id="138" name="Google Shape;138;p8"/>
          <p:cNvPicPr preferRelativeResize="0"/>
          <p:nvPr/>
        </p:nvPicPr>
        <p:blipFill rotWithShape="1">
          <a:blip r:embed="rId8">
            <a:alphaModFix/>
          </a:blip>
          <a:srcRect l="17830" t="5910" r="12761" b="3395"/>
          <a:stretch/>
        </p:blipFill>
        <p:spPr>
          <a:xfrm>
            <a:off x="9638390" y="4195534"/>
            <a:ext cx="2062359" cy="1684257"/>
          </a:xfrm>
          <a:prstGeom prst="rect">
            <a:avLst/>
          </a:prstGeom>
          <a:noFill/>
          <a:ln>
            <a:noFill/>
          </a:ln>
        </p:spPr>
      </p:pic>
      <p:pic>
        <p:nvPicPr>
          <p:cNvPr id="139" name="Google Shape;139;p8"/>
          <p:cNvPicPr preferRelativeResize="0"/>
          <p:nvPr/>
        </p:nvPicPr>
        <p:blipFill rotWithShape="1">
          <a:blip r:embed="rId9">
            <a:alphaModFix/>
          </a:blip>
          <a:srcRect l="17829" t="5584" r="7955" b="3320"/>
          <a:stretch/>
        </p:blipFill>
        <p:spPr>
          <a:xfrm>
            <a:off x="6936443" y="4162050"/>
            <a:ext cx="2258316" cy="1732476"/>
          </a:xfrm>
          <a:prstGeom prst="rect">
            <a:avLst/>
          </a:prstGeom>
          <a:noFill/>
          <a:ln>
            <a:noFill/>
          </a:ln>
        </p:spPr>
      </p:pic>
      <p:sp>
        <p:nvSpPr>
          <p:cNvPr id="140" name="Google Shape;140;p8"/>
          <p:cNvSpPr/>
          <p:nvPr/>
        </p:nvSpPr>
        <p:spPr>
          <a:xfrm>
            <a:off x="7473528" y="3889900"/>
            <a:ext cx="14715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400">
                <a:solidFill>
                  <a:schemeClr val="dk1"/>
                </a:solidFill>
                <a:latin typeface="Calibri"/>
                <a:ea typeface="Calibri"/>
                <a:cs typeface="Calibri"/>
                <a:sym typeface="Calibri"/>
              </a:rPr>
              <a:t>Octubre, 2013</a:t>
            </a:r>
            <a:endParaRPr sz="1400">
              <a:solidFill>
                <a:schemeClr val="dk1"/>
              </a:solidFill>
              <a:latin typeface="Calibri"/>
              <a:ea typeface="Calibri"/>
              <a:cs typeface="Calibri"/>
              <a:sym typeface="Calibri"/>
            </a:endParaRPr>
          </a:p>
        </p:txBody>
      </p:sp>
      <p:sp>
        <p:nvSpPr>
          <p:cNvPr id="141" name="Google Shape;141;p8"/>
          <p:cNvSpPr/>
          <p:nvPr/>
        </p:nvSpPr>
        <p:spPr>
          <a:xfrm>
            <a:off x="9947216" y="3907949"/>
            <a:ext cx="130977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400">
                <a:solidFill>
                  <a:schemeClr val="dk1"/>
                </a:solidFill>
                <a:latin typeface="Calibri"/>
                <a:ea typeface="Calibri"/>
                <a:cs typeface="Calibri"/>
                <a:sym typeface="Calibri"/>
              </a:rPr>
              <a:t>Octubre, 2018</a:t>
            </a:r>
            <a:endParaRPr sz="1400">
              <a:solidFill>
                <a:schemeClr val="dk1"/>
              </a:solidFill>
              <a:latin typeface="Calibri"/>
              <a:ea typeface="Calibri"/>
              <a:cs typeface="Calibri"/>
              <a:sym typeface="Calibri"/>
            </a:endParaRPr>
          </a:p>
        </p:txBody>
      </p:sp>
      <p:sp>
        <p:nvSpPr>
          <p:cNvPr id="142" name="Google Shape;142;p8"/>
          <p:cNvSpPr/>
          <p:nvPr/>
        </p:nvSpPr>
        <p:spPr>
          <a:xfrm>
            <a:off x="7072957" y="5921494"/>
            <a:ext cx="19852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400">
                <a:solidFill>
                  <a:schemeClr val="dk1"/>
                </a:solidFill>
                <a:latin typeface="Calibri"/>
                <a:ea typeface="Calibri"/>
                <a:cs typeface="Calibri"/>
                <a:sym typeface="Calibri"/>
              </a:rPr>
              <a:t>Registros Folios 8/VEALA</a:t>
            </a:r>
            <a:endParaRPr sz="1400">
              <a:solidFill>
                <a:schemeClr val="dk1"/>
              </a:solidFill>
              <a:latin typeface="Calibri"/>
              <a:ea typeface="Calibri"/>
              <a:cs typeface="Calibri"/>
              <a:sym typeface="Calibri"/>
            </a:endParaRPr>
          </a:p>
        </p:txBody>
      </p:sp>
      <p:sp>
        <p:nvSpPr>
          <p:cNvPr id="143" name="Google Shape;143;p8"/>
          <p:cNvSpPr/>
          <p:nvPr/>
        </p:nvSpPr>
        <p:spPr>
          <a:xfrm>
            <a:off x="9968469" y="5879791"/>
            <a:ext cx="115608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400">
                <a:solidFill>
                  <a:schemeClr val="dk1"/>
                </a:solidFill>
                <a:latin typeface="Calibri"/>
                <a:ea typeface="Calibri"/>
                <a:cs typeface="Calibri"/>
                <a:sym typeface="Calibri"/>
              </a:rPr>
              <a:t>Registros CFE</a:t>
            </a:r>
            <a:endParaRPr sz="14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9" descr="Logo Consejo SITIMTA1"/>
          <p:cNvPicPr preferRelativeResize="0"/>
          <p:nvPr/>
        </p:nvPicPr>
        <p:blipFill rotWithShape="1">
          <a:blip r:embed="rId3">
            <a:alphaModFix/>
          </a:blip>
          <a:srcRect/>
          <a:stretch/>
        </p:blipFill>
        <p:spPr>
          <a:xfrm>
            <a:off x="10112188" y="467749"/>
            <a:ext cx="1138518" cy="948765"/>
          </a:xfrm>
          <a:prstGeom prst="rect">
            <a:avLst/>
          </a:prstGeom>
          <a:noFill/>
          <a:ln>
            <a:noFill/>
          </a:ln>
        </p:spPr>
      </p:pic>
      <p:pic>
        <p:nvPicPr>
          <p:cNvPr id="149" name="Google Shape;149;p9"/>
          <p:cNvPicPr preferRelativeResize="0"/>
          <p:nvPr/>
        </p:nvPicPr>
        <p:blipFill rotWithShape="1">
          <a:blip r:embed="rId4">
            <a:alphaModFix/>
          </a:blip>
          <a:srcRect/>
          <a:stretch/>
        </p:blipFill>
        <p:spPr>
          <a:xfrm>
            <a:off x="1008530" y="490206"/>
            <a:ext cx="1573305" cy="926308"/>
          </a:xfrm>
          <a:prstGeom prst="rect">
            <a:avLst/>
          </a:prstGeom>
          <a:noFill/>
          <a:ln>
            <a:noFill/>
          </a:ln>
        </p:spPr>
      </p:pic>
      <p:pic>
        <p:nvPicPr>
          <p:cNvPr id="150" name="Google Shape;150;p9" descr="C:\Respaldo Rafa\Disco D\Respaldo 09012015\Personal\TRÁMITES IMTA\SITIMTA\Organigrama\Consejo CyT\2019\Congreso de CyT\Logos\3ercongreso-02.png"/>
          <p:cNvPicPr preferRelativeResize="0"/>
          <p:nvPr/>
        </p:nvPicPr>
        <p:blipFill rotWithShape="1">
          <a:blip r:embed="rId5">
            <a:alphaModFix/>
          </a:blip>
          <a:srcRect/>
          <a:stretch/>
        </p:blipFill>
        <p:spPr>
          <a:xfrm>
            <a:off x="5061974" y="467749"/>
            <a:ext cx="2105308" cy="903850"/>
          </a:xfrm>
          <a:prstGeom prst="rect">
            <a:avLst/>
          </a:prstGeom>
          <a:noFill/>
          <a:ln>
            <a:noFill/>
          </a:ln>
        </p:spPr>
      </p:pic>
      <p:sp>
        <p:nvSpPr>
          <p:cNvPr id="151" name="Google Shape;151;p9"/>
          <p:cNvSpPr/>
          <p:nvPr/>
        </p:nvSpPr>
        <p:spPr>
          <a:xfrm>
            <a:off x="1870262" y="1348571"/>
            <a:ext cx="757718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a:solidFill>
                  <a:srgbClr val="0070C0"/>
                </a:solidFill>
                <a:latin typeface="Calibri"/>
                <a:ea typeface="Calibri"/>
                <a:cs typeface="Calibri"/>
                <a:sym typeface="Calibri"/>
              </a:rPr>
              <a:t>Fortalecimiento de Cotas y medición de extracciones </a:t>
            </a:r>
            <a:endParaRPr/>
          </a:p>
          <a:p>
            <a:pPr marL="0" marR="0" lvl="0" indent="0" algn="ctr" rtl="0">
              <a:spcBef>
                <a:spcPts val="0"/>
              </a:spcBef>
              <a:spcAft>
                <a:spcPts val="0"/>
              </a:spcAft>
              <a:buNone/>
            </a:pPr>
            <a:r>
              <a:rPr lang="es-MX" sz="2000" b="1">
                <a:solidFill>
                  <a:srgbClr val="0070C0"/>
                </a:solidFill>
                <a:latin typeface="Calibri"/>
                <a:ea typeface="Calibri"/>
                <a:cs typeface="Calibri"/>
                <a:sym typeface="Calibri"/>
              </a:rPr>
              <a:t>y niveles en acuíferos sobreexplotados</a:t>
            </a:r>
            <a:endParaRPr/>
          </a:p>
        </p:txBody>
      </p:sp>
      <p:sp>
        <p:nvSpPr>
          <p:cNvPr id="152" name="Google Shape;152;p9"/>
          <p:cNvSpPr txBox="1"/>
          <p:nvPr/>
        </p:nvSpPr>
        <p:spPr>
          <a:xfrm>
            <a:off x="31936" y="1755068"/>
            <a:ext cx="16097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a:solidFill>
                  <a:schemeClr val="dk1"/>
                </a:solidFill>
                <a:latin typeface="Calibri"/>
                <a:ea typeface="Calibri"/>
                <a:cs typeface="Calibri"/>
                <a:sym typeface="Calibri"/>
              </a:rPr>
              <a:t>Objetivo</a:t>
            </a:r>
            <a:endParaRPr/>
          </a:p>
        </p:txBody>
      </p:sp>
      <p:sp>
        <p:nvSpPr>
          <p:cNvPr id="153" name="Google Shape;153;p9"/>
          <p:cNvSpPr txBox="1"/>
          <p:nvPr/>
        </p:nvSpPr>
        <p:spPr>
          <a:xfrm>
            <a:off x="109875" y="2107325"/>
            <a:ext cx="8610600" cy="25854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1800">
                <a:latin typeface="Calibri"/>
                <a:ea typeface="Calibri"/>
                <a:cs typeface="Calibri"/>
                <a:sym typeface="Calibri"/>
              </a:rPr>
              <a:t>Primera </a:t>
            </a:r>
            <a:r>
              <a:rPr lang="es-MX" sz="1800">
                <a:solidFill>
                  <a:srgbClr val="000000"/>
                </a:solidFill>
                <a:latin typeface="Calibri"/>
                <a:ea typeface="Calibri"/>
                <a:cs typeface="Calibri"/>
                <a:sym typeface="Calibri"/>
              </a:rPr>
              <a:t>etapa </a:t>
            </a:r>
            <a:endParaRPr sz="1800">
              <a:solidFill>
                <a:schemeClr val="dk1"/>
              </a:solidFill>
              <a:latin typeface="Calibri"/>
              <a:ea typeface="Calibri"/>
              <a:cs typeface="Calibri"/>
              <a:sym typeface="Calibri"/>
            </a:endParaRPr>
          </a:p>
          <a:p>
            <a:pPr marL="342900" marR="0" lvl="0" indent="-342900" algn="just" rtl="0">
              <a:spcBef>
                <a:spcPts val="0"/>
              </a:spcBef>
              <a:spcAft>
                <a:spcPts val="0"/>
              </a:spcAft>
              <a:buClr>
                <a:srgbClr val="000000"/>
              </a:buClr>
              <a:buSzPts val="1800"/>
              <a:buFont typeface="Calibri"/>
              <a:buAutoNum type="arabicParenR"/>
            </a:pPr>
            <a:r>
              <a:rPr lang="es-MX" sz="1800">
                <a:solidFill>
                  <a:srgbClr val="000000"/>
                </a:solidFill>
                <a:latin typeface="Calibri"/>
                <a:ea typeface="Calibri"/>
                <a:cs typeface="Calibri"/>
                <a:sym typeface="Calibri"/>
              </a:rPr>
              <a:t>Fortalecimiento de cinco Cotas constituidos: Cuauhtémoc, Janos, Guerrero-Yepomera, Casas Grandes y Ascensión.</a:t>
            </a:r>
            <a:endParaRPr/>
          </a:p>
          <a:p>
            <a:pPr marL="0" marR="0" lvl="0" indent="0" algn="just" rtl="0">
              <a:spcBef>
                <a:spcPts val="0"/>
              </a:spcBef>
              <a:spcAft>
                <a:spcPts val="0"/>
              </a:spcAft>
              <a:buNone/>
            </a:pPr>
            <a:r>
              <a:rPr lang="es-MX" sz="1800">
                <a:latin typeface="Calibri"/>
                <a:ea typeface="Calibri"/>
                <a:cs typeface="Calibri"/>
                <a:sym typeface="Calibri"/>
              </a:rPr>
              <a:t>Segunda </a:t>
            </a:r>
            <a:r>
              <a:rPr lang="es-MX" sz="1800">
                <a:solidFill>
                  <a:srgbClr val="000000"/>
                </a:solidFill>
                <a:latin typeface="Calibri"/>
                <a:ea typeface="Calibri"/>
                <a:cs typeface="Calibri"/>
                <a:sym typeface="Calibri"/>
              </a:rPr>
              <a:t>etapa</a:t>
            </a:r>
            <a:endParaRPr/>
          </a:p>
          <a:p>
            <a:pPr marL="342900" marR="0" lvl="0" indent="-342900" algn="just" rtl="0">
              <a:spcBef>
                <a:spcPts val="0"/>
              </a:spcBef>
              <a:spcAft>
                <a:spcPts val="0"/>
              </a:spcAft>
              <a:buClr>
                <a:srgbClr val="000000"/>
              </a:buClr>
              <a:buSzPts val="1800"/>
              <a:buFont typeface="Calibri"/>
              <a:buAutoNum type="arabicParenR"/>
            </a:pPr>
            <a:r>
              <a:rPr lang="es-MX" sz="1800">
                <a:solidFill>
                  <a:srgbClr val="000000"/>
                </a:solidFill>
                <a:latin typeface="Calibri"/>
                <a:ea typeface="Calibri"/>
                <a:cs typeface="Calibri"/>
                <a:sym typeface="Calibri"/>
              </a:rPr>
              <a:t>Reactivar los cinco Cotas suspendidos: Baja Babícora, Buenaventura, El Sa</a:t>
            </a:r>
            <a:r>
              <a:rPr lang="es-MX" sz="1800">
                <a:latin typeface="Calibri"/>
                <a:ea typeface="Calibri"/>
                <a:cs typeface="Calibri"/>
                <a:sym typeface="Calibri"/>
              </a:rPr>
              <a:t>u</a:t>
            </a:r>
            <a:r>
              <a:rPr lang="es-MX" sz="1800">
                <a:solidFill>
                  <a:srgbClr val="000000"/>
                </a:solidFill>
                <a:latin typeface="Calibri"/>
                <a:ea typeface="Calibri"/>
                <a:cs typeface="Calibri"/>
                <a:sym typeface="Calibri"/>
              </a:rPr>
              <a:t>z-Encinillas, Flores Magón-Villa Ahumada y Jiménez-Camargo.</a:t>
            </a:r>
            <a:endParaRPr/>
          </a:p>
          <a:p>
            <a:pPr marL="342900" marR="0" lvl="0" indent="-342900" algn="just" rtl="0">
              <a:spcBef>
                <a:spcPts val="0"/>
              </a:spcBef>
              <a:spcAft>
                <a:spcPts val="0"/>
              </a:spcAft>
              <a:buClr>
                <a:srgbClr val="000000"/>
              </a:buClr>
              <a:buSzPts val="1800"/>
              <a:buFont typeface="Calibri"/>
              <a:buAutoNum type="arabicParenR"/>
            </a:pPr>
            <a:r>
              <a:rPr lang="es-MX" sz="1800">
                <a:solidFill>
                  <a:srgbClr val="000000"/>
                </a:solidFill>
                <a:latin typeface="Calibri"/>
                <a:ea typeface="Calibri"/>
                <a:cs typeface="Calibri"/>
                <a:sym typeface="Calibri"/>
              </a:rPr>
              <a:t>Establecer los Cotas en los acuíferos prioritarios  para el abastecimiento que presentan sobreexplotación: Conejos Médanos, Valle de Juárez, Chihuahua-Sacramento, Tabaloapa-Aldama, Meoqui-Delicias y Parral-Valle del Verano.</a:t>
            </a:r>
            <a:endParaRPr/>
          </a:p>
        </p:txBody>
      </p:sp>
      <p:sp>
        <p:nvSpPr>
          <p:cNvPr id="154" name="Google Shape;154;p9"/>
          <p:cNvSpPr txBox="1"/>
          <p:nvPr/>
        </p:nvSpPr>
        <p:spPr>
          <a:xfrm>
            <a:off x="281316" y="5094661"/>
            <a:ext cx="10026466" cy="163121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1800">
                <a:latin typeface="Calibri"/>
                <a:ea typeface="Calibri"/>
                <a:cs typeface="Calibri"/>
                <a:sym typeface="Calibri"/>
              </a:rPr>
              <a:t>a</a:t>
            </a:r>
            <a:r>
              <a:rPr lang="es-MX" sz="1800">
                <a:solidFill>
                  <a:srgbClr val="000000"/>
                </a:solidFill>
                <a:latin typeface="Calibri"/>
                <a:ea typeface="Calibri"/>
                <a:cs typeface="Calibri"/>
                <a:sym typeface="Calibri"/>
              </a:rPr>
              <a:t>) Capacitación al personal de los Cotas para la toma y el registro de las lecturas de los niveles y macromedidores de pozos.</a:t>
            </a:r>
            <a:endParaRPr/>
          </a:p>
          <a:p>
            <a:pPr marL="0" marR="0" lvl="0" indent="0" algn="just" rtl="0">
              <a:spcBef>
                <a:spcPts val="600"/>
              </a:spcBef>
              <a:spcAft>
                <a:spcPts val="0"/>
              </a:spcAft>
              <a:buNone/>
            </a:pPr>
            <a:r>
              <a:rPr lang="es-MX" sz="1800">
                <a:latin typeface="Calibri"/>
                <a:ea typeface="Calibri"/>
                <a:cs typeface="Calibri"/>
                <a:sym typeface="Calibri"/>
              </a:rPr>
              <a:t>b</a:t>
            </a:r>
            <a:r>
              <a:rPr lang="es-MX" sz="1800">
                <a:solidFill>
                  <a:srgbClr val="000000"/>
                </a:solidFill>
                <a:latin typeface="Calibri"/>
                <a:ea typeface="Calibri"/>
                <a:cs typeface="Calibri"/>
                <a:sym typeface="Calibri"/>
              </a:rPr>
              <a:t>) Medición en los sitios seleccionados de la red piezométrica, dos lecturas en el año antes de lluvias (marzo-abril) y después de las lluvias (octubre-noviembre).  </a:t>
            </a:r>
            <a:endParaRPr/>
          </a:p>
          <a:p>
            <a:pPr marL="0" marR="0" lvl="0" indent="0" algn="just" rtl="0">
              <a:spcBef>
                <a:spcPts val="600"/>
              </a:spcBef>
              <a:spcAft>
                <a:spcPts val="0"/>
              </a:spcAft>
              <a:buNone/>
            </a:pPr>
            <a:r>
              <a:rPr lang="es-MX" sz="1800">
                <a:latin typeface="Calibri"/>
                <a:ea typeface="Calibri"/>
                <a:cs typeface="Calibri"/>
                <a:sym typeface="Calibri"/>
              </a:rPr>
              <a:t>c) </a:t>
            </a:r>
            <a:r>
              <a:rPr lang="es-MX" sz="1800">
                <a:solidFill>
                  <a:srgbClr val="000000"/>
                </a:solidFill>
                <a:latin typeface="Calibri"/>
                <a:ea typeface="Calibri"/>
                <a:cs typeface="Calibri"/>
                <a:sym typeface="Calibri"/>
              </a:rPr>
              <a:t>Toma de las lecturas de los macromedidores de todos los pozos ubicados en cada acuífero.</a:t>
            </a:r>
            <a:endParaRPr/>
          </a:p>
        </p:txBody>
      </p:sp>
      <p:sp>
        <p:nvSpPr>
          <p:cNvPr id="155" name="Google Shape;155;p9"/>
          <p:cNvSpPr txBox="1"/>
          <p:nvPr/>
        </p:nvSpPr>
        <p:spPr>
          <a:xfrm>
            <a:off x="0" y="4743556"/>
            <a:ext cx="16097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a:solidFill>
                  <a:schemeClr val="dk1"/>
                </a:solidFill>
                <a:latin typeface="Calibri"/>
                <a:ea typeface="Calibri"/>
                <a:cs typeface="Calibri"/>
                <a:sym typeface="Calibri"/>
              </a:rPr>
              <a:t>Alcance</a:t>
            </a:r>
            <a:endParaRPr/>
          </a:p>
        </p:txBody>
      </p:sp>
      <p:pic>
        <p:nvPicPr>
          <p:cNvPr id="156" name="Google Shape;156;p9"/>
          <p:cNvPicPr preferRelativeResize="0"/>
          <p:nvPr/>
        </p:nvPicPr>
        <p:blipFill rotWithShape="1">
          <a:blip r:embed="rId6">
            <a:alphaModFix/>
          </a:blip>
          <a:srcRect/>
          <a:stretch/>
        </p:blipFill>
        <p:spPr>
          <a:xfrm>
            <a:off x="8720466" y="1969912"/>
            <a:ext cx="3471534" cy="31247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1179</Words>
  <Application>Microsoft Office PowerPoint</Application>
  <PresentationFormat>Panorámica</PresentationFormat>
  <Paragraphs>91</Paragraphs>
  <Slides>12</Slides>
  <Notes>12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Arial</vt:lpstr>
      <vt:lpstr>Arial Black</vt:lpstr>
      <vt:lpstr>Noto Sans Symbols</vt:lpstr>
      <vt:lpstr>Montserrat</vt:lpstr>
      <vt:lpstr>Calibri</vt:lpstr>
      <vt:lpstr>Office Theme</vt:lpstr>
      <vt:lpstr>Sobreexplotación de acuíferos en el estado de Chihuahua</vt:lpstr>
      <vt:lpstr>Presentación de PowerPoint</vt:lpstr>
      <vt:lpstr>Presentación de PowerPoint</vt:lpstr>
      <vt:lpstr>Presentación de PowerPoint</vt:lpstr>
      <vt:lpstr>Presentación de PowerPoint</vt:lpstr>
      <vt:lpstr>Presentación del PEH 2040 del estado de Chihuahua, en las ciudades de Chihuahua y Juárez </vt:lpstr>
      <vt:lpstr>Presentación de PowerPoint</vt:lpstr>
      <vt:lpstr>Presentación de PowerPoint</vt:lpstr>
      <vt:lpstr>Presentación de PowerPoint</vt:lpstr>
      <vt:lpstr>Presentación de PowerPoint</vt:lpstr>
      <vt:lpstr>Presentación de PowerPoint</vt:lpstr>
      <vt:lpstr>Sobreexplotación de acuíferos en el estado de Chihuahua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Sobreexplotación de acuíferos en el estado de Chihuahua</dc:title>
  <dc:creator>Microsoft Office User</dc:creator>
  <cp:lastModifiedBy>José Ángel Aguilar Zepeda</cp:lastModifiedBy>
  <cp:revision>1</cp:revision>
  <dcterms:created xsi:type="dcterms:W3CDTF">2018-12-17T17:37:54Z</dcterms:created>
  <dcterms:modified xsi:type="dcterms:W3CDTF">2019-08-20T01:11:04Z</dcterms:modified>
</cp:coreProperties>
</file>