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9" r:id="rId3"/>
    <p:sldId id="268" r:id="rId4"/>
    <p:sldId id="260" r:id="rId5"/>
    <p:sldId id="266" r:id="rId6"/>
    <p:sldId id="258" r:id="rId7"/>
    <p:sldId id="264" r:id="rId8"/>
    <p:sldId id="269" r:id="rId9"/>
    <p:sldId id="267" r:id="rId10"/>
    <p:sldId id="270" r:id="rId11"/>
    <p:sldId id="263" r:id="rId1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C9A2"/>
    <a:srgbClr val="C87466"/>
    <a:srgbClr val="691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20" autoAdjust="0"/>
    <p:restoredTop sz="94651"/>
  </p:normalViewPr>
  <p:slideViewPr>
    <p:cSldViewPr snapToGrid="0" snapToObjects="1">
      <p:cViewPr varScale="1">
        <p:scale>
          <a:sx n="114" d="100"/>
          <a:sy n="114" d="100"/>
        </p:scale>
        <p:origin x="19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3CBBD6-9F96-5E4D-87A0-03611439E9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50"/>
            <a:ext cx="12192000" cy="6845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CD926C-12AA-C744-8E57-CB4F9BF722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038848"/>
          </a:xfr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</a:t>
            </a:r>
            <a:r>
              <a:rPr lang="es-ES" dirty="0"/>
              <a:t>Í</a:t>
            </a:r>
            <a:r>
              <a:rPr lang="en-US" dirty="0"/>
              <a:t>TULO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017B44-6DBB-FA4D-8600-0A1FEB0459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rgbClr val="DEC9A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</a:t>
            </a:r>
            <a:r>
              <a:rPr lang="es-ES" dirty="0"/>
              <a:t>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44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AC46B4-A003-A245-9CD8-3EB5B3E02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9BFC0-ADA2-0941-87D0-EC1F75C86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rgbClr val="DEC9A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D43D6-D328-AB40-B96C-B865166B6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7D02B-1ADE-0A41-AB0B-8DDF62238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E389-2A32-C04E-BBF1-77878F24907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8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AE94D87-2C31-734A-AE90-9702A6BD4F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FD0A3F-A09F-054E-98ED-C4057B771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510" y="2420983"/>
            <a:ext cx="6461940" cy="1210491"/>
          </a:xfrm>
        </p:spPr>
        <p:txBody>
          <a:bodyPr anchor="ctr">
            <a:noAutofit/>
          </a:bodyPr>
          <a:lstStyle>
            <a:lvl1pPr>
              <a:defRPr sz="3000" b="1" i="0">
                <a:solidFill>
                  <a:srgbClr val="DEC9A2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EC25BE-108E-7A4E-880D-951F111B5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B96B1-CFEF-D342-B1D3-234C799DA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1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605A75-C4A6-E444-9496-B9465531E0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18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17ADD9-A300-3B45-8D00-67FAB7CB4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C9FCE6-332E-6842-9000-CEF08C1D76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7425"/>
            <a:ext cx="3604891" cy="1600200"/>
          </a:xfrm>
        </p:spPr>
        <p:txBody>
          <a:bodyPr anchor="b"/>
          <a:lstStyle>
            <a:lvl1pPr>
              <a:defRPr sz="3200" b="1" i="0">
                <a:solidFill>
                  <a:srgbClr val="691B4F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BF6E3-F52B-DC42-B4CB-4A34CCADF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2613E-A218-1740-943A-6DCF23BAD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3333508"/>
            <a:ext cx="3604890" cy="2535479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F1EC3-2D2C-AD4B-A1E0-B2C4FC363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37EBE-105B-0C41-98CF-2F1F2F105817}" type="datetimeFigureOut">
              <a:rPr lang="en-US" smtClean="0"/>
              <a:pPr/>
              <a:t>8/19/2019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B19DA9-1164-9143-8472-246B92C47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EA3258-D186-2D49-B169-D9A44CCFD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AE389-2A32-C04E-BBF1-77878F24907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17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507A36-9219-5748-A084-2C6328D8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78FB4-844D-4149-9ACF-9543B34E3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C8CA5-00A9-8347-9438-99F4728CC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37EBE-105B-0C41-98CF-2F1F2F105817}" type="datetimeFigureOut">
              <a:rPr lang="en-US" smtClean="0"/>
              <a:pPr/>
              <a:t>8/19/2019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BAF4-9667-0C4D-9328-6360C18AE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8228F-B53F-5347-B3E1-11BB783BCE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AE389-2A32-C04E-BBF1-77878F24907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60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6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5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openxmlformats.org/officeDocument/2006/relationships/image" Target="../media/image14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osgrado.imta.edu.mx/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jpeg"/><Relationship Id="rId7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72734-37FC-524F-8F43-F88AF5CEF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00" y="1696075"/>
            <a:ext cx="11049000" cy="2038848"/>
          </a:xfrm>
        </p:spPr>
        <p:txBody>
          <a:bodyPr>
            <a:noAutofit/>
          </a:bodyPr>
          <a:lstStyle/>
          <a:p>
            <a:r>
              <a:rPr lang="es-MX" sz="4000" b="0" dirty="0"/>
              <a:t>Formación de Recursos Humanos</a:t>
            </a:r>
            <a:br>
              <a:rPr lang="es-MX" sz="4000" b="0" dirty="0"/>
            </a:b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2C1C19-F27D-A344-93A0-F67835F26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9838"/>
            <a:ext cx="9144000" cy="1020762"/>
          </a:xfrm>
        </p:spPr>
        <p:txBody>
          <a:bodyPr/>
          <a:lstStyle/>
          <a:p>
            <a:r>
              <a:rPr lang="en-US" dirty="0"/>
              <a:t>Amparo Rosario Pérez Salazar</a:t>
            </a:r>
          </a:p>
        </p:txBody>
      </p:sp>
      <p:pic>
        <p:nvPicPr>
          <p:cNvPr id="1026" name="Picture 2" descr="Logo Consejo SITIMT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247" y="467749"/>
            <a:ext cx="1138518" cy="9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67749"/>
            <a:ext cx="1492624" cy="903850"/>
          </a:xfrm>
          <a:prstGeom prst="rect">
            <a:avLst/>
          </a:prstGeom>
        </p:spPr>
      </p:pic>
      <p:pic>
        <p:nvPicPr>
          <p:cNvPr id="1027" name="Picture 3" descr="C:\Respaldo Rafa\Disco D\Respaldo 09012015\Personal\TRÁMITES IMTA\SITIMTA\Organigrama\Consejo CyT\2019\Congreso de CyT\Logos\3ercongreso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467" y="467749"/>
            <a:ext cx="2105308" cy="9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969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Logo Consejo SITIMT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188" y="467749"/>
            <a:ext cx="1138518" cy="9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0" y="490206"/>
            <a:ext cx="1573305" cy="926308"/>
          </a:xfrm>
          <a:prstGeom prst="rect">
            <a:avLst/>
          </a:prstGeom>
        </p:spPr>
      </p:pic>
      <p:pic>
        <p:nvPicPr>
          <p:cNvPr id="15" name="Picture 3" descr="C:\Respaldo Rafa\Disco D\Respaldo 09012015\Personal\TRÁMITES IMTA\SITIMTA\Organigrama\Consejo CyT\2019\Congreso de CyT\Logos\3ercongreso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974" y="467749"/>
            <a:ext cx="2105308" cy="9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563022" y="1348157"/>
            <a:ext cx="1154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002060"/>
                </a:solidFill>
              </a:rPr>
              <a:t>Educación y cultura del agua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665220" y="1774145"/>
            <a:ext cx="132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2060"/>
                </a:solidFill>
              </a:rPr>
              <a:t>Objetivo:</a:t>
            </a:r>
            <a:r>
              <a:rPr lang="es-MX" sz="2000" b="1" dirty="0"/>
              <a:t>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563022" y="2050293"/>
            <a:ext cx="85267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>
                <a:solidFill>
                  <a:srgbClr val="002060"/>
                </a:solidFill>
              </a:rPr>
              <a:t>Promover la cultura del buen uso del agua a través de acciones educativas y culturales y difundir la importancia del recurso hídrico en el bienestar social, el desarrollo económico y la preservación de la riqueza ecológica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545499" y="1609767"/>
            <a:ext cx="2927223" cy="4835335"/>
            <a:chOff x="545499" y="1348157"/>
            <a:chExt cx="2927223" cy="4835335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500" y="1348157"/>
              <a:ext cx="2927221" cy="1465519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6"/>
            <a:srcRect t="7708" b="13184"/>
            <a:stretch/>
          </p:blipFill>
          <p:spPr>
            <a:xfrm>
              <a:off x="545501" y="2802947"/>
              <a:ext cx="2927221" cy="1737360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5499" y="4540307"/>
              <a:ext cx="2927221" cy="1643185"/>
            </a:xfrm>
            <a:prstGeom prst="rect">
              <a:avLst/>
            </a:prstGeom>
          </p:spPr>
        </p:pic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0166" y="3026668"/>
            <a:ext cx="1792717" cy="212885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90296">
            <a:off x="9614540" y="3098229"/>
            <a:ext cx="1184242" cy="154441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786557">
            <a:off x="9634440" y="4440403"/>
            <a:ext cx="1206346" cy="15703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395417">
            <a:off x="3542667" y="3218241"/>
            <a:ext cx="1590372" cy="194167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0989331">
            <a:off x="3776497" y="4705689"/>
            <a:ext cx="1558739" cy="187414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434289">
            <a:off x="4973234" y="4302366"/>
            <a:ext cx="1286780" cy="180625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72442">
            <a:off x="10580870" y="2952373"/>
            <a:ext cx="1235103" cy="160653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76572">
            <a:off x="10643351" y="4319693"/>
            <a:ext cx="1222340" cy="157030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27335" y="3779766"/>
            <a:ext cx="2762250" cy="1666875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6797712" y="3099463"/>
            <a:ext cx="1965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>
                <a:solidFill>
                  <a:srgbClr val="002060"/>
                </a:solidFill>
              </a:rPr>
              <a:t>Más de 13,000 capacitados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6527335" y="5560634"/>
            <a:ext cx="29414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2060"/>
                </a:solidFill>
              </a:rPr>
              <a:t>Educadores formales y    no formales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rgbClr val="002060"/>
                </a:solidFill>
              </a:rPr>
              <a:t>Ciudadanos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6737" y="6276273"/>
            <a:ext cx="180975" cy="20002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10272" y="5679266"/>
            <a:ext cx="180975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5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Logo Consejo SITIMT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188" y="467749"/>
            <a:ext cx="1138518" cy="9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0" y="490206"/>
            <a:ext cx="1573305" cy="926308"/>
          </a:xfrm>
          <a:prstGeom prst="rect">
            <a:avLst/>
          </a:prstGeom>
        </p:spPr>
      </p:pic>
      <p:pic>
        <p:nvPicPr>
          <p:cNvPr id="15" name="Picture 3" descr="C:\Respaldo Rafa\Disco D\Respaldo 09012015\Personal\TRÁMITES IMTA\SITIMTA\Organigrama\Consejo CyT\2019\Congreso de CyT\Logos\3ercongreso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974" y="467749"/>
            <a:ext cx="2105308" cy="9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94850" y="3470240"/>
            <a:ext cx="448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002060"/>
                </a:solidFill>
              </a:rPr>
              <a:t>Centro de Capacitación y Auditorio del IMTA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696" y="1841038"/>
            <a:ext cx="5046868" cy="12771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164" y="1813425"/>
            <a:ext cx="5429542" cy="40904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650" y="4899519"/>
            <a:ext cx="5046868" cy="100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33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Logo Consejo SITIMT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188" y="467749"/>
            <a:ext cx="1138518" cy="9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0" y="490206"/>
            <a:ext cx="1573305" cy="926308"/>
          </a:xfrm>
          <a:prstGeom prst="rect">
            <a:avLst/>
          </a:prstGeom>
        </p:spPr>
      </p:pic>
      <p:pic>
        <p:nvPicPr>
          <p:cNvPr id="15" name="Picture 3" descr="C:\Respaldo Rafa\Disco D\Respaldo 09012015\Personal\TRÁMITES IMTA\SITIMTA\Organigrama\Consejo CyT\2019\Congreso de CyT\Logos\3ercongreso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974" y="467749"/>
            <a:ext cx="2105308" cy="9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29192" y="1554944"/>
            <a:ext cx="6830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Problemática en el sector agua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530" y="4199300"/>
            <a:ext cx="10591454" cy="172144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450938" y="2445043"/>
            <a:ext cx="8661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2060"/>
                </a:solidFill>
              </a:rPr>
              <a:t>Baja o nula inversión en capacitación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2060"/>
                </a:solidFill>
              </a:rPr>
              <a:t>Carencia de un servicio civil de carrera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2060"/>
                </a:solidFill>
              </a:rPr>
              <a:t>Alta rotación de personal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2060"/>
                </a:solidFill>
              </a:rPr>
              <a:t>Falta de continuidad por cambios de gobierno</a:t>
            </a:r>
          </a:p>
        </p:txBody>
      </p:sp>
    </p:spTree>
    <p:extLst>
      <p:ext uri="{BB962C8B-B14F-4D97-AF65-F5344CB8AC3E}">
        <p14:creationId xmlns:p14="http://schemas.microsoft.com/office/powerpoint/2010/main" val="4055999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809" y="3721064"/>
            <a:ext cx="3292125" cy="22191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23" y="3721064"/>
            <a:ext cx="3292125" cy="22191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566" y="3721064"/>
            <a:ext cx="3292125" cy="2219136"/>
          </a:xfrm>
          <a:prstGeom prst="rect">
            <a:avLst/>
          </a:prstGeom>
        </p:spPr>
      </p:pic>
      <p:pic>
        <p:nvPicPr>
          <p:cNvPr id="13" name="Picture 2" descr="Logo Consejo SITIMTA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188" y="467749"/>
            <a:ext cx="1138518" cy="9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0" y="490206"/>
            <a:ext cx="1573305" cy="926308"/>
          </a:xfrm>
          <a:prstGeom prst="rect">
            <a:avLst/>
          </a:prstGeom>
        </p:spPr>
      </p:pic>
      <p:pic>
        <p:nvPicPr>
          <p:cNvPr id="15" name="Picture 3" descr="C:\Respaldo Rafa\Disco D\Respaldo 09012015\Personal\TRÁMITES IMTA\SITIMTA\Organigrama\Consejo CyT\2019\Congreso de CyT\Logos\3ercongreso-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974" y="467749"/>
            <a:ext cx="2105308" cy="9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955" y="1477923"/>
            <a:ext cx="3206774" cy="85961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148496" y="3676470"/>
            <a:ext cx="2266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rgbClr val="002060"/>
                </a:solidFill>
              </a:rPr>
              <a:t>Educación continua</a:t>
            </a:r>
          </a:p>
          <a:p>
            <a:pPr algn="ctr"/>
            <a:r>
              <a:rPr lang="es-MX" sz="2400" dirty="0">
                <a:solidFill>
                  <a:srgbClr val="002060"/>
                </a:solidFill>
              </a:rPr>
              <a:t>y Certificación de competencias laborales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436172" y="4599800"/>
            <a:ext cx="22913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dirty="0">
                <a:solidFill>
                  <a:srgbClr val="002060"/>
                </a:solidFill>
              </a:rPr>
              <a:t>Posgrado IMTA</a:t>
            </a:r>
            <a:endParaRPr lang="es-MX" dirty="0"/>
          </a:p>
        </p:txBody>
      </p:sp>
      <p:sp>
        <p:nvSpPr>
          <p:cNvPr id="20" name="CuadroTexto 19"/>
          <p:cNvSpPr txBox="1"/>
          <p:nvPr/>
        </p:nvSpPr>
        <p:spPr>
          <a:xfrm>
            <a:off x="8879033" y="4418290"/>
            <a:ext cx="1971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rgbClr val="002060"/>
                </a:solidFill>
              </a:rPr>
              <a:t>Educación y cultura agua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951" y="2192006"/>
            <a:ext cx="1044335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577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Logo Consejo SITIMT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188" y="467749"/>
            <a:ext cx="1138518" cy="9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0" y="490206"/>
            <a:ext cx="1573305" cy="926308"/>
          </a:xfrm>
          <a:prstGeom prst="rect">
            <a:avLst/>
          </a:prstGeom>
        </p:spPr>
      </p:pic>
      <p:pic>
        <p:nvPicPr>
          <p:cNvPr id="15" name="Picture 3" descr="C:\Respaldo Rafa\Disco D\Respaldo 09012015\Personal\TRÁMITES IMTA\SITIMTA\Organigrama\Consejo CyT\2019\Congreso de CyT\Logos\3ercongreso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974" y="467749"/>
            <a:ext cx="2105308" cy="9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176619" y="1372581"/>
            <a:ext cx="4438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Posgrado IMTA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84" y="2044178"/>
            <a:ext cx="4142815" cy="3987459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1176619" y="6118460"/>
            <a:ext cx="4270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hlinkClick r:id="rId6"/>
              </a:rPr>
              <a:t>http://posgrado.imta.edu.mx/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180" y="1816319"/>
            <a:ext cx="5581635" cy="306431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6710" y="5004035"/>
            <a:ext cx="42767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77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Logo Consejo SITIMT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188" y="467749"/>
            <a:ext cx="1138518" cy="9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0" y="490206"/>
            <a:ext cx="1573305" cy="926308"/>
          </a:xfrm>
          <a:prstGeom prst="rect">
            <a:avLst/>
          </a:prstGeom>
        </p:spPr>
      </p:pic>
      <p:pic>
        <p:nvPicPr>
          <p:cNvPr id="15" name="Picture 3" descr="C:\Respaldo Rafa\Disco D\Respaldo 09012015\Personal\TRÁMITES IMTA\SITIMTA\Organigrama\Consejo CyT\2019\Congreso de CyT\Logos\3ercongreso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974" y="467749"/>
            <a:ext cx="2105308" cy="9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800100" y="1533407"/>
            <a:ext cx="3487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Educación continua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800100" y="2118182"/>
            <a:ext cx="29504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sz="2000" b="1" dirty="0">
                <a:solidFill>
                  <a:srgbClr val="002060"/>
                </a:solidFill>
                <a:cs typeface="Arial" panose="020B0604020202020204" pitchFamily="34" charset="0"/>
              </a:rPr>
              <a:t>Objetivo:</a:t>
            </a:r>
          </a:p>
          <a:p>
            <a:pPr lvl="0"/>
            <a:r>
              <a:rPr lang="es-MX" sz="2000" b="1" dirty="0">
                <a:solidFill>
                  <a:srgbClr val="002060"/>
                </a:solidFill>
                <a:cs typeface="Arial" panose="020B0604020202020204" pitchFamily="34" charset="0"/>
              </a:rPr>
              <a:t>Preparar recursos humanos calificados para el sector hídrico a través de la educación no formal en un esquema de capacitación continua, ya sea en la modalidad presencial o a distancia.</a:t>
            </a:r>
            <a:endParaRPr lang="es-MX" sz="2000" b="1" dirty="0">
              <a:cs typeface="Arial" panose="020B0604020202020204" pitchFamily="34" charset="0"/>
            </a:endParaRPr>
          </a:p>
          <a:p>
            <a:endParaRPr lang="es-MX" sz="20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5267002"/>
            <a:ext cx="3808246" cy="963672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360632" y="1357841"/>
            <a:ext cx="389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2060"/>
                </a:solidFill>
              </a:rPr>
              <a:t>Oferta educativa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026" y="5405174"/>
            <a:ext cx="2077621" cy="65525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7795647" y="5496256"/>
            <a:ext cx="220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2060"/>
                </a:solidFill>
              </a:rPr>
              <a:t>www.imta.edu.mx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7979" y="1727173"/>
            <a:ext cx="5448300" cy="343852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756836" y="5916266"/>
            <a:ext cx="2548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2060"/>
                </a:solidFill>
              </a:rPr>
              <a:t>95 cursos en catálogo</a:t>
            </a:r>
          </a:p>
        </p:txBody>
      </p:sp>
    </p:spTree>
    <p:extLst>
      <p:ext uri="{BB962C8B-B14F-4D97-AF65-F5344CB8AC3E}">
        <p14:creationId xmlns:p14="http://schemas.microsoft.com/office/powerpoint/2010/main" val="3366124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Logo Consejo SITIMT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188" y="467749"/>
            <a:ext cx="1138518" cy="9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0" y="490206"/>
            <a:ext cx="1573305" cy="926308"/>
          </a:xfrm>
          <a:prstGeom prst="rect">
            <a:avLst/>
          </a:prstGeom>
        </p:spPr>
      </p:pic>
      <p:pic>
        <p:nvPicPr>
          <p:cNvPr id="15" name="Picture 3" descr="C:\Respaldo Rafa\Disco D\Respaldo 09012015\Personal\TRÁMITES IMTA\SITIMTA\Organigrama\Consejo CyT\2019\Congreso de CyT\Logos\3ercongreso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974" y="467749"/>
            <a:ext cx="2105308" cy="9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00560" y="1462444"/>
            <a:ext cx="70162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Certificación de competencias laborales 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89884" y="2413423"/>
            <a:ext cx="1573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2060"/>
                </a:solidFill>
              </a:rPr>
              <a:t>Objetivos: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671021" y="2138063"/>
            <a:ext cx="7107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2060"/>
                </a:solidFill>
              </a:rPr>
              <a:t>Reconocer las capacidades que ha adquirido el personal del sector agua a través de su desarrollo laboral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2060"/>
                </a:solidFill>
              </a:rPr>
              <a:t>Incrementar la productividad de las instituciones a través de mejores prácticas laborales.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592333" y="3494598"/>
            <a:ext cx="455166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2060"/>
                </a:solidFill>
              </a:rPr>
              <a:t>Logros:</a:t>
            </a:r>
          </a:p>
          <a:p>
            <a:endParaRPr lang="es-MX" sz="2000" b="1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2060"/>
                </a:solidFill>
              </a:rPr>
              <a:t>Entidad de Certificación y Evaluación de Competencias Laborales.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2060"/>
                </a:solidFill>
              </a:rPr>
              <a:t>Más de 2,750 personas capacitadas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2060"/>
                </a:solidFill>
              </a:rPr>
              <a:t>3,000 procesos de evaluación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2060"/>
                </a:solidFill>
              </a:rPr>
              <a:t>2,815 personas certificadas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2060"/>
                </a:solidFill>
              </a:rPr>
              <a:t>Acreditación de 18 estándares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endParaRPr lang="es-MX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114" y="3703900"/>
            <a:ext cx="3667125" cy="22098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302" y="1542181"/>
            <a:ext cx="2326178" cy="437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21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Logo Consejo SITIMT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188" y="467749"/>
            <a:ext cx="1138518" cy="9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0" y="490206"/>
            <a:ext cx="1573305" cy="926308"/>
          </a:xfrm>
          <a:prstGeom prst="rect">
            <a:avLst/>
          </a:prstGeom>
        </p:spPr>
      </p:pic>
      <p:pic>
        <p:nvPicPr>
          <p:cNvPr id="15" name="Picture 3" descr="C:\Respaldo Rafa\Disco D\Respaldo 09012015\Personal\TRÁMITES IMTA\SITIMTA\Organigrama\Consejo CyT\2019\Congreso de CyT\Logos\3ercongreso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974" y="467749"/>
            <a:ext cx="2105308" cy="9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786372" y="1437501"/>
            <a:ext cx="5248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Escuela del Agua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86372" y="2043263"/>
            <a:ext cx="10948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2060"/>
                </a:solidFill>
              </a:rPr>
              <a:t>Objetivo: profesionalización y mejora de las capacidades técnicas del personal que labora en los organismos operadores  de agua potable y comisiones estatales de agua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77" y="2812702"/>
            <a:ext cx="6697759" cy="356904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5515" y="3316343"/>
            <a:ext cx="4506129" cy="228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29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Logo Consejo SITIMT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188" y="467749"/>
            <a:ext cx="1138518" cy="9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0" y="490206"/>
            <a:ext cx="1573305" cy="926308"/>
          </a:xfrm>
          <a:prstGeom prst="rect">
            <a:avLst/>
          </a:prstGeom>
        </p:spPr>
      </p:pic>
      <p:pic>
        <p:nvPicPr>
          <p:cNvPr id="15" name="Picture 3" descr="C:\Respaldo Rafa\Disco D\Respaldo 09012015\Personal\TRÁMITES IMTA\SITIMTA\Organigrama\Consejo CyT\2019\Congreso de CyT\Logos\3ercongreso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974" y="467749"/>
            <a:ext cx="2105308" cy="9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531" y="3544189"/>
            <a:ext cx="2924175" cy="20383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98755" y="1417319"/>
            <a:ext cx="356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>
                <a:solidFill>
                  <a:srgbClr val="002060"/>
                </a:solidFill>
              </a:rPr>
              <a:t>Escuela del Agua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98755" y="2002094"/>
            <a:ext cx="101283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2060"/>
                </a:solidFill>
              </a:rPr>
              <a:t>Objetivo: diseñar y desarrollar material educativo para el fortalecimiento de las capacidades del personal  de organismos operadores de agua potable, alcantarillado y saneamiento en cinco temas: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834" y="3093649"/>
            <a:ext cx="2310205" cy="1702532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755" y="4796181"/>
            <a:ext cx="2314284" cy="170553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3039" y="3647404"/>
            <a:ext cx="2480139" cy="183192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4133" y="3029802"/>
            <a:ext cx="2289250" cy="170253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79450" y="4732333"/>
            <a:ext cx="2336828" cy="172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58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4020222" y="4002833"/>
            <a:ext cx="6661225" cy="40011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Picture 2" descr="Logo Consejo SITIMT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188" y="467749"/>
            <a:ext cx="1138518" cy="9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30" y="490206"/>
            <a:ext cx="1573305" cy="926308"/>
          </a:xfrm>
          <a:prstGeom prst="rect">
            <a:avLst/>
          </a:prstGeom>
        </p:spPr>
      </p:pic>
      <p:pic>
        <p:nvPicPr>
          <p:cNvPr id="15" name="Picture 3" descr="C:\Respaldo Rafa\Disco D\Respaldo 09012015\Personal\TRÁMITES IMTA\SITIMTA\Organigrama\Consejo CyT\2019\Congreso de CyT\Logos\3ercongreso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974" y="467749"/>
            <a:ext cx="2105308" cy="9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545502" y="1348157"/>
            <a:ext cx="1154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rgbClr val="002060"/>
                </a:solidFill>
              </a:rPr>
              <a:t>Capacidades técnicas para el manejo de los recursos hídricos en El Salvador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02" y="1843309"/>
            <a:ext cx="2063637" cy="479973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880360" y="1996408"/>
            <a:ext cx="132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2060"/>
                </a:solidFill>
              </a:rPr>
              <a:t>Objetivos:</a:t>
            </a:r>
            <a:r>
              <a:rPr lang="es-MX" sz="2000" b="1" dirty="0"/>
              <a:t> 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206240" y="1996408"/>
            <a:ext cx="7429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2060"/>
                </a:solidFill>
              </a:rPr>
              <a:t>Diseñar e implementar dos procesos  de formación: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2060"/>
                </a:solidFill>
              </a:rPr>
              <a:t>Para técnicos del Ministerio del Medio Ambiente y Recursos Naturales y otras instituciones relacionadas con la gestión del recurso hídrico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2060"/>
                </a:solidFill>
              </a:rPr>
              <a:t>Para Integrantes de las mesas de actores clave de las zonas prioritarias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20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4020222" y="4002833"/>
            <a:ext cx="8069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2060"/>
                </a:solidFill>
              </a:rPr>
              <a:t>Ejes temáticos: Hidrología, Calidad del Agua y Gobernanza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723926" y="4635244"/>
            <a:ext cx="8526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>
                <a:solidFill>
                  <a:srgbClr val="002060"/>
                </a:solidFill>
              </a:rPr>
              <a:t>Fortalecimiento de conocimientos: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2060"/>
                </a:solidFill>
              </a:rPr>
              <a:t>159 técnicos mediante 9 cursos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b="1" dirty="0">
                <a:solidFill>
                  <a:srgbClr val="002060"/>
                </a:solidFill>
              </a:rPr>
              <a:t> 312 actores clave  mediante 7 talleres en cada uno de las regiones central, oriental y occidental </a:t>
            </a:r>
          </a:p>
        </p:txBody>
      </p:sp>
    </p:spTree>
    <p:extLst>
      <p:ext uri="{BB962C8B-B14F-4D97-AF65-F5344CB8AC3E}">
        <p14:creationId xmlns:p14="http://schemas.microsoft.com/office/powerpoint/2010/main" val="1368100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4165</TotalTime>
  <Words>386</Words>
  <Application>Microsoft Office PowerPoint</Application>
  <PresentationFormat>Panorámica</PresentationFormat>
  <Paragraphs>51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Montserrat</vt:lpstr>
      <vt:lpstr>Office Theme</vt:lpstr>
      <vt:lpstr>Formación de Recursos Humanos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José Ángel Aguilar Zepeda</cp:lastModifiedBy>
  <cp:revision>187</cp:revision>
  <cp:lastPrinted>2019-08-13T22:08:18Z</cp:lastPrinted>
  <dcterms:created xsi:type="dcterms:W3CDTF">2018-12-17T17:37:54Z</dcterms:created>
  <dcterms:modified xsi:type="dcterms:W3CDTF">2019-08-20T01:31:54Z</dcterms:modified>
</cp:coreProperties>
</file>